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9" r:id="rId1"/>
  </p:sldMasterIdLst>
  <p:notesMasterIdLst>
    <p:notesMasterId r:id="rId36"/>
  </p:notesMasterIdLst>
  <p:sldIdLst>
    <p:sldId id="256" r:id="rId2"/>
    <p:sldId id="298" r:id="rId3"/>
    <p:sldId id="297" r:id="rId4"/>
    <p:sldId id="325" r:id="rId5"/>
    <p:sldId id="326" r:id="rId6"/>
    <p:sldId id="299" r:id="rId7"/>
    <p:sldId id="301" r:id="rId8"/>
    <p:sldId id="300" r:id="rId9"/>
    <p:sldId id="272" r:id="rId10"/>
    <p:sldId id="302" r:id="rId11"/>
    <p:sldId id="303" r:id="rId12"/>
    <p:sldId id="304" r:id="rId13"/>
    <p:sldId id="310" r:id="rId14"/>
    <p:sldId id="257" r:id="rId15"/>
    <p:sldId id="306" r:id="rId16"/>
    <p:sldId id="307" r:id="rId17"/>
    <p:sldId id="308" r:id="rId18"/>
    <p:sldId id="309" r:id="rId19"/>
    <p:sldId id="311" r:id="rId20"/>
    <p:sldId id="314" r:id="rId21"/>
    <p:sldId id="315" r:id="rId22"/>
    <p:sldId id="312" r:id="rId23"/>
    <p:sldId id="316" r:id="rId24"/>
    <p:sldId id="313" r:id="rId25"/>
    <p:sldId id="323" r:id="rId26"/>
    <p:sldId id="324" r:id="rId27"/>
    <p:sldId id="327" r:id="rId28"/>
    <p:sldId id="317" r:id="rId29"/>
    <p:sldId id="318" r:id="rId30"/>
    <p:sldId id="319" r:id="rId31"/>
    <p:sldId id="320" r:id="rId32"/>
    <p:sldId id="321" r:id="rId33"/>
    <p:sldId id="322" r:id="rId34"/>
    <p:sldId id="281" r:id="rId35"/>
  </p:sldIdLst>
  <p:sldSz cx="9144000" cy="5143500" type="screen16x9"/>
  <p:notesSz cx="6858000" cy="9144000"/>
  <p:embeddedFontLst>
    <p:embeddedFont>
      <p:font typeface="Cambria Math" panose="02040503050406030204" pitchFamily="18" charset="0"/>
      <p:regular r:id="rId37"/>
    </p:embeddedFont>
    <p:embeddedFont>
      <p:font typeface="Catamaran ExtraLight" panose="020B0604020202020204" charset="0"/>
      <p:regular r:id="rId38"/>
      <p:bold r:id="rId39"/>
    </p:embeddedFont>
    <p:embeddedFont>
      <p:font typeface="Catamaran Light" panose="020B0604020202020204" charset="0"/>
      <p:regular r:id="rId40"/>
      <p:bold r:id="rId41"/>
    </p:embeddedFont>
    <p:embeddedFont>
      <p:font typeface="Fira Sans Extra Condensed Medium" panose="020B0604020202020204" charset="0"/>
      <p:regular r:id="rId42"/>
      <p:bold r:id="rId43"/>
      <p:italic r:id="rId44"/>
      <p:boldItalic r:id="rId45"/>
    </p:embeddedFont>
    <p:embeddedFont>
      <p:font typeface="Livvic" panose="020B0604020202020204" charset="0"/>
      <p:regular r:id="rId46"/>
      <p:bold r:id="rId47"/>
      <p:italic r:id="rId48"/>
      <p:boldItalic r:id="rId49"/>
    </p:embeddedFont>
    <p:embeddedFont>
      <p:font typeface="Roboto" panose="02000000000000000000" pitchFamily="2" charset="0"/>
      <p:regular r:id="rId50"/>
      <p:bold r:id="rId51"/>
      <p:italic r:id="rId52"/>
      <p:boldItalic r:id="rId5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0C0"/>
    <a:srgbClr val="0A0A0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B5F97DC-F6A3-41A0-9171-B5F8171EF68B}" v="650" dt="2022-01-16T10:11:02.361"/>
  </p1510:revLst>
</p1510:revInfo>
</file>

<file path=ppt/tableStyles.xml><?xml version="1.0" encoding="utf-8"?>
<a:tblStyleLst xmlns:a="http://schemas.openxmlformats.org/drawingml/2006/main" def="{BFEF5487-8F1A-4215-ADF5-973980C5EA9F}">
  <a:tblStyle styleId="{BFEF5487-8F1A-4215-ADF5-973980C5EA9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84E427A-3D55-4303-BF80-6455036E1DE7}" styleName="Stile con tema 1 - Colore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2D5ABB26-0587-4C30-8999-92F81FD0307C}" styleName="Nessuno stile, nessuna grigli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Stile chiaro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85BE263C-DBD7-4A20-BB59-AAB30ACAA65A}" styleName="Stile medio 3 - Color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54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81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6.fntdata"/><Relationship Id="rId47" Type="http://schemas.openxmlformats.org/officeDocument/2006/relationships/font" Target="fonts/font11.fntdata"/><Relationship Id="rId50" Type="http://schemas.openxmlformats.org/officeDocument/2006/relationships/font" Target="fonts/font14.fntdata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font" Target="fonts/font9.fntdata"/><Relationship Id="rId53" Type="http://schemas.openxmlformats.org/officeDocument/2006/relationships/font" Target="fonts/font17.fntdata"/><Relationship Id="rId58" Type="http://schemas.microsoft.com/office/2015/10/relationships/revisionInfo" Target="revisionInfo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7.fntdata"/><Relationship Id="rId48" Type="http://schemas.openxmlformats.org/officeDocument/2006/relationships/font" Target="fonts/font12.fntdata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15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46" Type="http://schemas.openxmlformats.org/officeDocument/2006/relationships/font" Target="fonts/font10.fntdata"/><Relationship Id="rId20" Type="http://schemas.openxmlformats.org/officeDocument/2006/relationships/slide" Target="slides/slide19.xml"/><Relationship Id="rId41" Type="http://schemas.openxmlformats.org/officeDocument/2006/relationships/font" Target="fonts/font5.fntdata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49" Type="http://schemas.openxmlformats.org/officeDocument/2006/relationships/font" Target="fonts/font13.fntdata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8.fntdata"/><Relationship Id="rId52" Type="http://schemas.openxmlformats.org/officeDocument/2006/relationships/font" Target="fonts/font1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5158d5a3ec_0_2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5158d5a3ec_0_2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3272424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3e13d9a7e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3e13d9a7e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231786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3e13d9a7e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3e13d9a7e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78933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3e13d9a7e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3e13d9a7e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665231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3e13d9a7e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3e13d9a7e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5158d5a3ec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5158d5a3ec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89129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5465e7bc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5465e7bc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 dirty="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055049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5465e7bc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5465e7bc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07590949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5465e7bc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5465e7bc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40129369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5158d5a3ec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5158d5a3ec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491379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3e13d9a7e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3e13d9a7e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0184886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3e13d9a7e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3e13d9a7e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157550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5465e7bc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5465e7bc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 dirty="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24556054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5158d5a3ec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5158d5a3ec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204144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3e13d9a7e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3e13d9a7e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169594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5158d5a3ec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5158d5a3ec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192485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3e13d9a7e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3e13d9a7e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098814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3e13d9a7e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3e13d9a7e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514406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3e13d9a7e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3e13d9a7e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4917771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3e13d9a7e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3e13d9a7e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211890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5158d5a3ec_0_2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5158d5a3ec_0_2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4386508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3e13d9a7e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33e13d9a7e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C4043"/>
              </a:solidFill>
              <a:highlight>
                <a:srgbClr val="FF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92409762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5158d5a3ec_0_2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5158d5a3ec_0_2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07285714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3e13d9a7e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3e13d9a7e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603291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3e13d9a7e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3e13d9a7e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032677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3e13d9a7e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3e13d9a7e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061099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5465e7bc0b_1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5465e7bc0b_1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5522eb7919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5522eb7919_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277791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5522eb7919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5522eb7919_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29793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5522eb7919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5522eb7919_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03508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5522eb7919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5522eb7919_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57311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5158d5a3ec_0_2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5158d5a3ec_0_2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7074890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33e13d9a7e_0_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33e13d9a7e_0_2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>
  <p:cSld name="CUSTOM_7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039575" y="1701225"/>
            <a:ext cx="45924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039575" y="3206400"/>
            <a:ext cx="24021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2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3423902" y="387473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3423900" y="802521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2023007" y="654113"/>
            <a:ext cx="17391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5" name="Google Shape;15;p3"/>
          <p:cNvSpPr txBox="1">
            <a:spLocks noGrp="1"/>
          </p:cNvSpPr>
          <p:nvPr>
            <p:ph type="ctrTitle" idx="3"/>
          </p:nvPr>
        </p:nvSpPr>
        <p:spPr>
          <a:xfrm>
            <a:off x="3425264" y="1224286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4"/>
          </p:nvPr>
        </p:nvSpPr>
        <p:spPr>
          <a:xfrm>
            <a:off x="3425259" y="1638859"/>
            <a:ext cx="19767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5" hasCustomPrompt="1"/>
          </p:nvPr>
        </p:nvSpPr>
        <p:spPr>
          <a:xfrm>
            <a:off x="2023007" y="1488788"/>
            <a:ext cx="1615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>
            <a:spLocks noGrp="1"/>
          </p:cNvSpPr>
          <p:nvPr>
            <p:ph type="ctrTitle" idx="6"/>
          </p:nvPr>
        </p:nvSpPr>
        <p:spPr>
          <a:xfrm>
            <a:off x="3427999" y="2061098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7"/>
          </p:nvPr>
        </p:nvSpPr>
        <p:spPr>
          <a:xfrm>
            <a:off x="3427997" y="2475197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title" idx="8" hasCustomPrompt="1"/>
          </p:nvPr>
        </p:nvSpPr>
        <p:spPr>
          <a:xfrm>
            <a:off x="2023007" y="2323463"/>
            <a:ext cx="1573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>
            <a:spLocks noGrp="1"/>
          </p:cNvSpPr>
          <p:nvPr>
            <p:ph type="ctrTitle" idx="9"/>
          </p:nvPr>
        </p:nvSpPr>
        <p:spPr>
          <a:xfrm rot="5400000">
            <a:off x="6601629" y="1646270"/>
            <a:ext cx="29133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ctrTitle" idx="13"/>
          </p:nvPr>
        </p:nvSpPr>
        <p:spPr>
          <a:xfrm>
            <a:off x="3427999" y="2897911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14"/>
          </p:nvPr>
        </p:nvSpPr>
        <p:spPr>
          <a:xfrm>
            <a:off x="3427997" y="3311534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title" idx="15" hasCustomPrompt="1"/>
          </p:nvPr>
        </p:nvSpPr>
        <p:spPr>
          <a:xfrm>
            <a:off x="2023007" y="3158138"/>
            <a:ext cx="1573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5" name="Google Shape;25;p3"/>
          <p:cNvSpPr txBox="1">
            <a:spLocks noGrp="1"/>
          </p:cNvSpPr>
          <p:nvPr>
            <p:ph type="ctrTitle" idx="16"/>
          </p:nvPr>
        </p:nvSpPr>
        <p:spPr>
          <a:xfrm>
            <a:off x="3427999" y="3734723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ubTitle" idx="17"/>
          </p:nvPr>
        </p:nvSpPr>
        <p:spPr>
          <a:xfrm>
            <a:off x="3427997" y="4147872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title" idx="18" hasCustomPrompt="1"/>
          </p:nvPr>
        </p:nvSpPr>
        <p:spPr>
          <a:xfrm>
            <a:off x="2023007" y="3992813"/>
            <a:ext cx="1573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1">
  <p:cSld name="CUSTOM_13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 txBox="1">
            <a:spLocks noGrp="1"/>
          </p:cNvSpPr>
          <p:nvPr>
            <p:ph type="title"/>
          </p:nvPr>
        </p:nvSpPr>
        <p:spPr>
          <a:xfrm>
            <a:off x="672375" y="1432475"/>
            <a:ext cx="3498000" cy="89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ubTitle" idx="1"/>
          </p:nvPr>
        </p:nvSpPr>
        <p:spPr>
          <a:xfrm flipH="1">
            <a:off x="1667175" y="2154225"/>
            <a:ext cx="2503200" cy="11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434343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s 1">
  <p:cSld name="CUSTOM_27_1_1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>
            <a:spLocks noGrp="1"/>
          </p:cNvSpPr>
          <p:nvPr>
            <p:ph type="ctrTitle"/>
          </p:nvPr>
        </p:nvSpPr>
        <p:spPr>
          <a:xfrm>
            <a:off x="631875" y="842025"/>
            <a:ext cx="287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subTitle" idx="1"/>
          </p:nvPr>
        </p:nvSpPr>
        <p:spPr>
          <a:xfrm>
            <a:off x="631884" y="1410841"/>
            <a:ext cx="2480700" cy="53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ctrTitle" idx="2"/>
          </p:nvPr>
        </p:nvSpPr>
        <p:spPr>
          <a:xfrm>
            <a:off x="4213664" y="842025"/>
            <a:ext cx="26979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ubTitle" idx="3"/>
          </p:nvPr>
        </p:nvSpPr>
        <p:spPr>
          <a:xfrm>
            <a:off x="4213664" y="1410841"/>
            <a:ext cx="2586000" cy="7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ctrTitle" idx="4"/>
          </p:nvPr>
        </p:nvSpPr>
        <p:spPr>
          <a:xfrm>
            <a:off x="631883" y="3331927"/>
            <a:ext cx="287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ubTitle" idx="5"/>
          </p:nvPr>
        </p:nvSpPr>
        <p:spPr>
          <a:xfrm>
            <a:off x="631884" y="3914208"/>
            <a:ext cx="24807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ctrTitle" idx="6"/>
          </p:nvPr>
        </p:nvSpPr>
        <p:spPr>
          <a:xfrm rot="5400000">
            <a:off x="6685437" y="1646270"/>
            <a:ext cx="29133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ctrTitle" idx="7"/>
          </p:nvPr>
        </p:nvSpPr>
        <p:spPr>
          <a:xfrm>
            <a:off x="4213664" y="3331934"/>
            <a:ext cx="25860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subTitle" idx="8"/>
          </p:nvPr>
        </p:nvSpPr>
        <p:spPr>
          <a:xfrm>
            <a:off x="4213664" y="3914208"/>
            <a:ext cx="2586000" cy="7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2">
  <p:cSld name="CUSTOM_14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>
            <a:spLocks noGrp="1"/>
          </p:cNvSpPr>
          <p:nvPr>
            <p:ph type="ctrTitle"/>
          </p:nvPr>
        </p:nvSpPr>
        <p:spPr>
          <a:xfrm>
            <a:off x="5432000" y="710675"/>
            <a:ext cx="28881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subTitle" idx="1"/>
          </p:nvPr>
        </p:nvSpPr>
        <p:spPr>
          <a:xfrm>
            <a:off x="5363550" y="2724625"/>
            <a:ext cx="29565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3">
  <p:cSld name="CUSTOM_16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9"/>
          <p:cNvSpPr txBox="1">
            <a:spLocks noGrp="1"/>
          </p:cNvSpPr>
          <p:nvPr>
            <p:ph type="subTitle" idx="1"/>
          </p:nvPr>
        </p:nvSpPr>
        <p:spPr>
          <a:xfrm>
            <a:off x="2117847" y="3380460"/>
            <a:ext cx="2951400" cy="2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ctrTitle"/>
          </p:nvPr>
        </p:nvSpPr>
        <p:spPr>
          <a:xfrm rot="-5400000">
            <a:off x="-343101" y="1759150"/>
            <a:ext cx="2888100" cy="89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CUSTOM_31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4"/>
          <p:cNvSpPr txBox="1">
            <a:spLocks noGrp="1"/>
          </p:cNvSpPr>
          <p:nvPr>
            <p:ph type="ctrTitle"/>
          </p:nvPr>
        </p:nvSpPr>
        <p:spPr>
          <a:xfrm rot="5400000">
            <a:off x="6603595" y="1930225"/>
            <a:ext cx="3481200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6">
  <p:cSld name="CUSTOM_11_1_2_1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"/>
          <p:cNvSpPr txBox="1">
            <a:spLocks noGrp="1"/>
          </p:cNvSpPr>
          <p:nvPr>
            <p:ph type="ctrTitle"/>
          </p:nvPr>
        </p:nvSpPr>
        <p:spPr>
          <a:xfrm>
            <a:off x="831200" y="376498"/>
            <a:ext cx="38673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7" name="Google Shape;107;p19"/>
          <p:cNvSpPr txBox="1">
            <a:spLocks noGrp="1"/>
          </p:cNvSpPr>
          <p:nvPr>
            <p:ph type="subTitle" idx="1"/>
          </p:nvPr>
        </p:nvSpPr>
        <p:spPr>
          <a:xfrm>
            <a:off x="831200" y="2314225"/>
            <a:ext cx="30816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3" r:id="rId5"/>
    <p:sldLayoutId id="2147483655" r:id="rId6"/>
    <p:sldLayoutId id="2147483660" r:id="rId7"/>
    <p:sldLayoutId id="2147483665" r:id="rId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4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0.png"/><Relationship Id="rId5" Type="http://schemas.openxmlformats.org/officeDocument/2006/relationships/image" Target="../media/image41.png"/><Relationship Id="rId4" Type="http://schemas.openxmlformats.org/officeDocument/2006/relationships/image" Target="../media/image39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24"/>
          <p:cNvPicPr preferRelativeResize="0"/>
          <p:nvPr/>
        </p:nvPicPr>
        <p:blipFill>
          <a:blip r:embed="rId3"/>
          <a:srcRect/>
          <a:stretch/>
        </p:blipFill>
        <p:spPr>
          <a:xfrm flipH="1">
            <a:off x="3980829" y="847700"/>
            <a:ext cx="4931771" cy="3440149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4"/>
          <p:cNvSpPr/>
          <p:nvPr/>
        </p:nvSpPr>
        <p:spPr>
          <a:xfrm rot="5400000">
            <a:off x="1428875" y="13850"/>
            <a:ext cx="3358800" cy="5026500"/>
          </a:xfrm>
          <a:prstGeom prst="rect">
            <a:avLst/>
          </a:prstGeom>
          <a:solidFill>
            <a:srgbClr val="0070C0">
              <a:alpha val="861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24"/>
          <p:cNvSpPr txBox="1">
            <a:spLocks noGrp="1"/>
          </p:cNvSpPr>
          <p:nvPr>
            <p:ph type="subTitle" idx="1"/>
          </p:nvPr>
        </p:nvSpPr>
        <p:spPr>
          <a:xfrm>
            <a:off x="1039575" y="3206400"/>
            <a:ext cx="24021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chemeClr val="lt1"/>
                </a:solidFill>
              </a:rPr>
              <a:t>Presented by: </a:t>
            </a:r>
            <a:r>
              <a:rPr lang="es" b="1" i="1" dirty="0">
                <a:solidFill>
                  <a:schemeClr val="lt1"/>
                </a:solidFill>
              </a:rPr>
              <a:t>Gruppo 7</a:t>
            </a:r>
            <a:endParaRPr b="1" i="1" dirty="0">
              <a:solidFill>
                <a:schemeClr val="lt1"/>
              </a:solidFill>
            </a:endParaRPr>
          </a:p>
        </p:txBody>
      </p:sp>
      <p:sp>
        <p:nvSpPr>
          <p:cNvPr id="126" name="Google Shape;126;p24"/>
          <p:cNvSpPr txBox="1">
            <a:spLocks noGrp="1"/>
          </p:cNvSpPr>
          <p:nvPr>
            <p:ph type="ctrTitle"/>
          </p:nvPr>
        </p:nvSpPr>
        <p:spPr>
          <a:xfrm>
            <a:off x="1039575" y="1701225"/>
            <a:ext cx="45924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chemeClr val="lt1"/>
                </a:solidFill>
              </a:rPr>
              <a:t>Progetto Statistica Applicata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127" name="Google Shape;127;p24"/>
          <p:cNvSpPr/>
          <p:nvPr/>
        </p:nvSpPr>
        <p:spPr>
          <a:xfrm rot="-5400000" flipH="1">
            <a:off x="7354200" y="2416550"/>
            <a:ext cx="3358800" cy="221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8"/>
          <p:cNvSpPr txBox="1">
            <a:spLocks noGrp="1"/>
          </p:cNvSpPr>
          <p:nvPr>
            <p:ph type="ctrTitle" idx="6"/>
          </p:nvPr>
        </p:nvSpPr>
        <p:spPr>
          <a:xfrm>
            <a:off x="0" y="-40479"/>
            <a:ext cx="564515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Box Plot</a:t>
            </a:r>
            <a:endParaRPr dirty="0"/>
          </a:p>
        </p:txBody>
      </p:sp>
      <p:sp>
        <p:nvSpPr>
          <p:cNvPr id="175" name="Google Shape;175;p28"/>
          <p:cNvSpPr/>
          <p:nvPr/>
        </p:nvSpPr>
        <p:spPr>
          <a:xfrm>
            <a:off x="0" y="3945908"/>
            <a:ext cx="9144000" cy="9462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9" name="Google Shape;179;p28"/>
          <p:cNvSpPr txBox="1">
            <a:spLocks noGrp="1"/>
          </p:cNvSpPr>
          <p:nvPr>
            <p:ph type="subTitle" idx="5"/>
          </p:nvPr>
        </p:nvSpPr>
        <p:spPr>
          <a:xfrm>
            <a:off x="99900" y="4038600"/>
            <a:ext cx="8593250" cy="8535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solidFill>
                  <a:schemeClr val="lt1"/>
                </a:solidFill>
              </a:rPr>
              <a:t>Come si nota tutti i dati sono distribuiti intorno allo 0 e senza </a:t>
            </a:r>
            <a:r>
              <a:rPr lang="it-IT" dirty="0" err="1">
                <a:solidFill>
                  <a:schemeClr val="lt1"/>
                </a:solidFill>
              </a:rPr>
              <a:t>outliers</a:t>
            </a:r>
            <a:r>
              <a:rPr lang="it-IT" dirty="0">
                <a:solidFill>
                  <a:schemeClr val="lt1"/>
                </a:solidFill>
              </a:rPr>
              <a:t>.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180" name="Google Shape;180;p28"/>
          <p:cNvSpPr txBox="1">
            <a:spLocks noGrp="1"/>
          </p:cNvSpPr>
          <p:nvPr>
            <p:ph type="ctrTitle" idx="2"/>
          </p:nvPr>
        </p:nvSpPr>
        <p:spPr>
          <a:xfrm>
            <a:off x="4213664" y="842025"/>
            <a:ext cx="26979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chemeClr val="lt1"/>
                </a:solidFill>
              </a:rPr>
              <a:t>INDUSTRIAL BUILDINGS</a:t>
            </a:r>
            <a:endParaRPr dirty="0">
              <a:solidFill>
                <a:schemeClr val="lt1"/>
              </a:solidFill>
            </a:endParaRPr>
          </a:p>
        </p:txBody>
      </p:sp>
      <p:pic>
        <p:nvPicPr>
          <p:cNvPr id="15" name="Immagine 14">
            <a:extLst>
              <a:ext uri="{FF2B5EF4-FFF2-40B4-BE49-F238E27FC236}">
                <a16:creationId xmlns:a16="http://schemas.microsoft.com/office/drawing/2014/main" id="{5525DEDB-7ADF-4622-9249-25366B95542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9900" y="464410"/>
            <a:ext cx="2707900" cy="1624740"/>
          </a:xfrm>
          <a:prstGeom prst="rect">
            <a:avLst/>
          </a:prstGeom>
        </p:spPr>
      </p:pic>
      <p:pic>
        <p:nvPicPr>
          <p:cNvPr id="30" name="Immagine 29">
            <a:extLst>
              <a:ext uri="{FF2B5EF4-FFF2-40B4-BE49-F238E27FC236}">
                <a16:creationId xmlns:a16="http://schemas.microsoft.com/office/drawing/2014/main" id="{2F2AFA18-F428-4773-8B5B-20806F88556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195578" y="464410"/>
            <a:ext cx="2707900" cy="1624740"/>
          </a:xfrm>
          <a:prstGeom prst="rect">
            <a:avLst/>
          </a:prstGeom>
        </p:spPr>
      </p:pic>
      <p:pic>
        <p:nvPicPr>
          <p:cNvPr id="31" name="Immagine 30">
            <a:extLst>
              <a:ext uri="{FF2B5EF4-FFF2-40B4-BE49-F238E27FC236}">
                <a16:creationId xmlns:a16="http://schemas.microsoft.com/office/drawing/2014/main" id="{F4C0ADA0-17BA-4183-9731-0215120AECA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6291256" y="464410"/>
            <a:ext cx="2707900" cy="1624740"/>
          </a:xfrm>
          <a:prstGeom prst="rect">
            <a:avLst/>
          </a:prstGeom>
        </p:spPr>
      </p:pic>
      <p:pic>
        <p:nvPicPr>
          <p:cNvPr id="32" name="Immagine 31">
            <a:extLst>
              <a:ext uri="{FF2B5EF4-FFF2-40B4-BE49-F238E27FC236}">
                <a16:creationId xmlns:a16="http://schemas.microsoft.com/office/drawing/2014/main" id="{CF2458EE-F5FE-414E-A35B-C7AA60397FC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99900" y="2162038"/>
            <a:ext cx="2707900" cy="1624740"/>
          </a:xfrm>
          <a:prstGeom prst="rect">
            <a:avLst/>
          </a:prstGeom>
        </p:spPr>
      </p:pic>
      <p:pic>
        <p:nvPicPr>
          <p:cNvPr id="33" name="Immagine 32">
            <a:extLst>
              <a:ext uri="{FF2B5EF4-FFF2-40B4-BE49-F238E27FC236}">
                <a16:creationId xmlns:a16="http://schemas.microsoft.com/office/drawing/2014/main" id="{FEA48E37-967B-44A0-BFB2-42D6B66AEA1E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3195578" y="2162038"/>
            <a:ext cx="2707900" cy="1624740"/>
          </a:xfrm>
          <a:prstGeom prst="rect">
            <a:avLst/>
          </a:prstGeom>
        </p:spPr>
      </p:pic>
      <p:pic>
        <p:nvPicPr>
          <p:cNvPr id="34" name="Immagine 33">
            <a:extLst>
              <a:ext uri="{FF2B5EF4-FFF2-40B4-BE49-F238E27FC236}">
                <a16:creationId xmlns:a16="http://schemas.microsoft.com/office/drawing/2014/main" id="{CC181323-EAA9-42DC-AF21-654965F7EE9D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6291256" y="2162038"/>
            <a:ext cx="2707900" cy="1624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40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5"/>
          <p:cNvSpPr txBox="1">
            <a:spLocks noGrp="1"/>
          </p:cNvSpPr>
          <p:nvPr>
            <p:ph type="ctrTitle"/>
          </p:nvPr>
        </p:nvSpPr>
        <p:spPr>
          <a:xfrm>
            <a:off x="714300" y="30450"/>
            <a:ext cx="4924500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Indice di dispersione</a:t>
            </a:r>
            <a:endParaRPr dirty="0"/>
          </a:p>
        </p:txBody>
      </p:sp>
      <p:sp>
        <p:nvSpPr>
          <p:cNvPr id="134" name="Google Shape;134;p25"/>
          <p:cNvSpPr/>
          <p:nvPr/>
        </p:nvSpPr>
        <p:spPr>
          <a:xfrm rot="-5400000" flipH="1">
            <a:off x="82950" y="-82950"/>
            <a:ext cx="548400" cy="7143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25"/>
          <p:cNvSpPr/>
          <p:nvPr/>
        </p:nvSpPr>
        <p:spPr>
          <a:xfrm rot="-5400000" flipH="1">
            <a:off x="7398225" y="3397650"/>
            <a:ext cx="891300" cy="26004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Immagine 2" descr="Immagine che contiene tavolo&#10;&#10;Descrizione generata automaticamente">
            <a:extLst>
              <a:ext uri="{FF2B5EF4-FFF2-40B4-BE49-F238E27FC236}">
                <a16:creationId xmlns:a16="http://schemas.microsoft.com/office/drawing/2014/main" id="{E62353C6-B1A6-4155-8D29-8D1E347CFF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300" y="695677"/>
            <a:ext cx="7480684" cy="2400423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44E238BE-4627-4959-B244-A2ACC4BDB39F}"/>
              </a:ext>
            </a:extLst>
          </p:cNvPr>
          <p:cNvSpPr txBox="1"/>
          <p:nvPr/>
        </p:nvSpPr>
        <p:spPr>
          <a:xfrm>
            <a:off x="795130" y="3498575"/>
            <a:ext cx="44527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tx1"/>
                </a:solidFill>
                <a:latin typeface="Catamaran Light" panose="020B0604020202020204" charset="0"/>
                <a:cs typeface="Catamaran Light" panose="020B0604020202020204" charset="0"/>
              </a:rPr>
              <a:t>Sono sopra riportati diversi indici di dispersione. Notiamo come i dati siano </a:t>
            </a:r>
            <a:r>
              <a:rPr lang="it-IT" b="1" dirty="0">
                <a:solidFill>
                  <a:schemeClr val="tx1"/>
                </a:solidFill>
                <a:latin typeface="Catamaran Light" panose="020B0604020202020204" charset="0"/>
                <a:cs typeface="Catamaran Light" panose="020B0604020202020204" charset="0"/>
              </a:rPr>
              <a:t>normalizzati.</a:t>
            </a:r>
          </a:p>
        </p:txBody>
      </p:sp>
    </p:spTree>
    <p:extLst>
      <p:ext uri="{BB962C8B-B14F-4D97-AF65-F5344CB8AC3E}">
        <p14:creationId xmlns:p14="http://schemas.microsoft.com/office/powerpoint/2010/main" val="23169470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5"/>
          <p:cNvSpPr txBox="1">
            <a:spLocks noGrp="1"/>
          </p:cNvSpPr>
          <p:nvPr>
            <p:ph type="ctrTitle"/>
          </p:nvPr>
        </p:nvSpPr>
        <p:spPr>
          <a:xfrm>
            <a:off x="714300" y="30450"/>
            <a:ext cx="4924500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Analisi di correlazione</a:t>
            </a:r>
            <a:endParaRPr dirty="0"/>
          </a:p>
        </p:txBody>
      </p:sp>
      <p:sp>
        <p:nvSpPr>
          <p:cNvPr id="134" name="Google Shape;134;p25"/>
          <p:cNvSpPr/>
          <p:nvPr/>
        </p:nvSpPr>
        <p:spPr>
          <a:xfrm rot="-5400000" flipH="1">
            <a:off x="73425" y="-92475"/>
            <a:ext cx="548400" cy="7143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25"/>
          <p:cNvSpPr/>
          <p:nvPr/>
        </p:nvSpPr>
        <p:spPr>
          <a:xfrm rot="-5400000" flipH="1">
            <a:off x="8203088" y="4202514"/>
            <a:ext cx="538875" cy="1343097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EB9E5E83-1486-444A-B23D-2D2189471BD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04775" y="949023"/>
            <a:ext cx="6543750" cy="3236585"/>
          </a:xfrm>
          <a:prstGeom prst="rect">
            <a:avLst/>
          </a:prstGeom>
        </p:spPr>
      </p:pic>
      <p:sp>
        <p:nvSpPr>
          <p:cNvPr id="7" name="Google Shape;136;p25">
            <a:extLst>
              <a:ext uri="{FF2B5EF4-FFF2-40B4-BE49-F238E27FC236}">
                <a16:creationId xmlns:a16="http://schemas.microsoft.com/office/drawing/2014/main" id="{2C59DC90-C101-42EA-BF02-9FE9771B9552}"/>
              </a:ext>
            </a:extLst>
          </p:cNvPr>
          <p:cNvSpPr txBox="1"/>
          <p:nvPr/>
        </p:nvSpPr>
        <p:spPr>
          <a:xfrm>
            <a:off x="714300" y="537945"/>
            <a:ext cx="6214200" cy="5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 dirty="0">
                <a:solidFill>
                  <a:schemeClr val="dk1"/>
                </a:solidFill>
                <a:latin typeface="Catamaran ExtraLight"/>
                <a:ea typeface="Catamaran ExtraLight"/>
                <a:cs typeface="Catamaran ExtraLight"/>
                <a:sym typeface="Catamaran ExtraLight"/>
              </a:rPr>
              <a:t>All’interno della tabella sono riportati gli </a:t>
            </a:r>
            <a:r>
              <a:rPr lang="es" sz="1000" b="1" dirty="0">
                <a:solidFill>
                  <a:schemeClr val="dk1"/>
                </a:solidFill>
                <a:latin typeface="Catamaran ExtraLight"/>
                <a:ea typeface="Catamaran ExtraLight"/>
                <a:cs typeface="Catamaran ExtraLight"/>
                <a:sym typeface="Catamaran ExtraLight"/>
              </a:rPr>
              <a:t>indici di correlazione lineare </a:t>
            </a:r>
            <a:r>
              <a:rPr lang="es" sz="1000" dirty="0">
                <a:solidFill>
                  <a:schemeClr val="dk1"/>
                </a:solidFill>
                <a:latin typeface="Catamaran ExtraLight"/>
                <a:ea typeface="Catamaran ExtraLight"/>
                <a:cs typeface="Catamaran ExtraLight"/>
                <a:sym typeface="Catamaran ExtraLight"/>
              </a:rPr>
              <a:t>relativi a tutte le possibili coppie.</a:t>
            </a:r>
            <a:endParaRPr sz="1000" dirty="0">
              <a:solidFill>
                <a:schemeClr val="dk1"/>
              </a:solidFill>
              <a:latin typeface="Catamaran ExtraLight"/>
              <a:ea typeface="Catamaran ExtraLight"/>
              <a:cs typeface="Catamaran ExtraLight"/>
              <a:sym typeface="Catamaran ExtraLight"/>
            </a:endParaRPr>
          </a:p>
        </p:txBody>
      </p:sp>
    </p:spTree>
    <p:extLst>
      <p:ext uri="{BB962C8B-B14F-4D97-AF65-F5344CB8AC3E}">
        <p14:creationId xmlns:p14="http://schemas.microsoft.com/office/powerpoint/2010/main" val="37163729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5"/>
          <p:cNvSpPr txBox="1">
            <a:spLocks noGrp="1"/>
          </p:cNvSpPr>
          <p:nvPr>
            <p:ph type="ctrTitle"/>
          </p:nvPr>
        </p:nvSpPr>
        <p:spPr>
          <a:xfrm>
            <a:off x="714300" y="30450"/>
            <a:ext cx="4924500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Analisi di correlazione</a:t>
            </a:r>
            <a:endParaRPr dirty="0"/>
          </a:p>
        </p:txBody>
      </p:sp>
      <p:sp>
        <p:nvSpPr>
          <p:cNvPr id="134" name="Google Shape;134;p25"/>
          <p:cNvSpPr/>
          <p:nvPr/>
        </p:nvSpPr>
        <p:spPr>
          <a:xfrm rot="-5400000" flipH="1">
            <a:off x="73425" y="-92475"/>
            <a:ext cx="548400" cy="7143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25"/>
          <p:cNvSpPr/>
          <p:nvPr/>
        </p:nvSpPr>
        <p:spPr>
          <a:xfrm rot="-5400000" flipH="1">
            <a:off x="8203088" y="4202514"/>
            <a:ext cx="538875" cy="1343097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136;p25">
            <a:extLst>
              <a:ext uri="{FF2B5EF4-FFF2-40B4-BE49-F238E27FC236}">
                <a16:creationId xmlns:a16="http://schemas.microsoft.com/office/drawing/2014/main" id="{2C59DC90-C101-42EA-BF02-9FE9771B9552}"/>
              </a:ext>
            </a:extLst>
          </p:cNvPr>
          <p:cNvSpPr txBox="1"/>
          <p:nvPr/>
        </p:nvSpPr>
        <p:spPr>
          <a:xfrm>
            <a:off x="5638800" y="2571750"/>
            <a:ext cx="2618429" cy="1513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 dirty="0">
                <a:solidFill>
                  <a:schemeClr val="dk1"/>
                </a:solidFill>
                <a:latin typeface="Catamaran ExtraLight"/>
                <a:ea typeface="Catamaran ExtraLight"/>
                <a:cs typeface="Catamaran ExtraLight"/>
                <a:sym typeface="Catamaran ExtraLight"/>
              </a:rPr>
              <a:t>Riportiamo ora gli stessi dati della tabella precedente in una forma diversa, in grado di rendere il risultato più fruibile.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" sz="1000" dirty="0">
              <a:solidFill>
                <a:schemeClr val="dk1"/>
              </a:solidFill>
              <a:latin typeface="Catamaran ExtraLight"/>
              <a:ea typeface="Catamaran ExtraLight"/>
              <a:cs typeface="Catamaran ExtraLight"/>
              <a:sym typeface="Catamaran ExtraLight"/>
            </a:endParaRPr>
          </a:p>
          <a:p>
            <a:r>
              <a:rPr lang="it-IT" sz="1000" dirty="0">
                <a:solidFill>
                  <a:schemeClr val="dk1"/>
                </a:solidFill>
                <a:latin typeface="Catamaran ExtraLight"/>
                <a:cs typeface="Catamaran ExtraLight"/>
              </a:rPr>
              <a:t>Le Ellissi individuano la direzione del legame di correlazione ed il colore è segnale della forza di tale legame secondo la scala indicata a fianco.</a:t>
            </a:r>
            <a:endParaRPr lang="es" sz="1000" dirty="0">
              <a:solidFill>
                <a:schemeClr val="dk1"/>
              </a:solidFill>
              <a:latin typeface="Catamaran ExtraLight"/>
              <a:cs typeface="Catamaran ExtraLight"/>
              <a:sym typeface="Catamaran ExtraLight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69508465-5775-4977-B463-2BF7B56111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310" y="538875"/>
            <a:ext cx="4749200" cy="4071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951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5"/>
          <p:cNvSpPr txBox="1">
            <a:spLocks noGrp="1"/>
          </p:cNvSpPr>
          <p:nvPr>
            <p:ph type="ctrTitle"/>
          </p:nvPr>
        </p:nvSpPr>
        <p:spPr>
          <a:xfrm>
            <a:off x="783820" y="30450"/>
            <a:ext cx="7102880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Conclusioni tratte dall’analisi di correlazione</a:t>
            </a:r>
            <a:endParaRPr dirty="0"/>
          </a:p>
        </p:txBody>
      </p:sp>
      <p:sp>
        <p:nvSpPr>
          <p:cNvPr id="133" name="Google Shape;133;p25"/>
          <p:cNvSpPr txBox="1">
            <a:spLocks noGrp="1"/>
          </p:cNvSpPr>
          <p:nvPr>
            <p:ph type="subTitle" idx="4294967295"/>
          </p:nvPr>
        </p:nvSpPr>
        <p:spPr>
          <a:xfrm flipH="1">
            <a:off x="714300" y="517950"/>
            <a:ext cx="8474480" cy="402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it-IT" dirty="0"/>
          </a:p>
          <a:p>
            <a:pPr marL="171450" indent="-171450">
              <a:lnSpc>
                <a:spcPct val="250000"/>
              </a:lnSpc>
              <a:buSzPts val="1100"/>
            </a:pPr>
            <a:r>
              <a:rPr lang="it-IT" dirty="0"/>
              <a:t>C’è una </a:t>
            </a:r>
            <a:r>
              <a:rPr lang="it-IT" b="1" dirty="0"/>
              <a:t>moderata correlazione positiva</a:t>
            </a:r>
            <a:r>
              <a:rPr lang="it-IT" dirty="0"/>
              <a:t> tra le prestazioni software del calcolatore e la velocità della CPU.</a:t>
            </a:r>
          </a:p>
          <a:p>
            <a:pPr marL="171450" indent="-171450">
              <a:lnSpc>
                <a:spcPct val="250000"/>
              </a:lnSpc>
              <a:buSzPts val="1100"/>
            </a:pPr>
            <a:r>
              <a:rPr lang="it-IT" dirty="0"/>
              <a:t>C’è una </a:t>
            </a:r>
            <a:r>
              <a:rPr lang="it-IT" b="1" dirty="0"/>
              <a:t>moderata correlazione negativa </a:t>
            </a:r>
            <a:r>
              <a:rPr lang="it-IT" dirty="0"/>
              <a:t>tra le prestazioni software del calcolatore e l’aging del software.</a:t>
            </a:r>
          </a:p>
          <a:p>
            <a:pPr marL="171450" indent="-171450">
              <a:lnSpc>
                <a:spcPct val="250000"/>
              </a:lnSpc>
              <a:buSzPts val="1100"/>
            </a:pPr>
            <a:r>
              <a:rPr lang="it-IT" dirty="0"/>
              <a:t>C’è una </a:t>
            </a:r>
            <a:r>
              <a:rPr lang="it-IT" b="1" dirty="0"/>
              <a:t>debole correlazione positiva </a:t>
            </a:r>
            <a:r>
              <a:rPr lang="it-IT" dirty="0"/>
              <a:t>tra le prestazioni software del calcolatore ed il numero di processi software in esecuzione.</a:t>
            </a:r>
          </a:p>
          <a:p>
            <a:pPr marL="171450" indent="-171450">
              <a:lnSpc>
                <a:spcPct val="250000"/>
              </a:lnSpc>
              <a:buSzPts val="1100"/>
            </a:pPr>
            <a:r>
              <a:rPr lang="it-IT" dirty="0"/>
              <a:t>C’è una </a:t>
            </a:r>
            <a:r>
              <a:rPr lang="it-IT" b="1" dirty="0"/>
              <a:t>molto debole correlazione positiva </a:t>
            </a:r>
            <a:r>
              <a:rPr lang="it-IT" dirty="0"/>
              <a:t>tra le prestazioni software del calcolatore e le dimensioni dell’Hard Disk.</a:t>
            </a:r>
          </a:p>
          <a:p>
            <a:pPr marL="171450" indent="-171450">
              <a:lnSpc>
                <a:spcPct val="250000"/>
              </a:lnSpc>
              <a:buSzPts val="1100"/>
            </a:pPr>
            <a:r>
              <a:rPr lang="it-IT" dirty="0"/>
              <a:t>Altrove vi è all’incirca assenza di correlazione.</a:t>
            </a:r>
            <a:endParaRPr dirty="0"/>
          </a:p>
          <a:p>
            <a:pPr marL="0" lvl="0" indent="0" algn="l" rtl="0">
              <a:lnSpc>
                <a:spcPct val="25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134" name="Google Shape;134;p25"/>
          <p:cNvSpPr/>
          <p:nvPr/>
        </p:nvSpPr>
        <p:spPr>
          <a:xfrm rot="-5400000" flipH="1">
            <a:off x="82950" y="-82950"/>
            <a:ext cx="548400" cy="7143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25"/>
          <p:cNvSpPr/>
          <p:nvPr/>
        </p:nvSpPr>
        <p:spPr>
          <a:xfrm rot="-5400000" flipH="1">
            <a:off x="7398225" y="3397650"/>
            <a:ext cx="891300" cy="26004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2"/>
          <p:cNvSpPr/>
          <p:nvPr/>
        </p:nvSpPr>
        <p:spPr>
          <a:xfrm rot="5400000">
            <a:off x="-1478816" y="2013850"/>
            <a:ext cx="4059900" cy="11157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32"/>
          <p:cNvSpPr/>
          <p:nvPr/>
        </p:nvSpPr>
        <p:spPr>
          <a:xfrm rot="-5400000" flipH="1">
            <a:off x="1547076" y="2828020"/>
            <a:ext cx="778540" cy="38814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32"/>
          <p:cNvSpPr txBox="1">
            <a:spLocks noGrp="1"/>
          </p:cNvSpPr>
          <p:nvPr>
            <p:ph type="ctrTitle"/>
          </p:nvPr>
        </p:nvSpPr>
        <p:spPr>
          <a:xfrm rot="-5400000">
            <a:off x="-1069717" y="1759150"/>
            <a:ext cx="2888100" cy="89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solidFill>
                  <a:schemeClr val="lt1"/>
                </a:solidFill>
              </a:rPr>
              <a:t>Scatter Plot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223" name="Google Shape;223;p32"/>
          <p:cNvSpPr txBox="1">
            <a:spLocks noGrp="1"/>
          </p:cNvSpPr>
          <p:nvPr>
            <p:ph type="subTitle" idx="1"/>
          </p:nvPr>
        </p:nvSpPr>
        <p:spPr>
          <a:xfrm>
            <a:off x="183743" y="4584620"/>
            <a:ext cx="3597609" cy="2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it-IT" dirty="0">
                <a:solidFill>
                  <a:schemeClr val="lt1"/>
                </a:solidFill>
              </a:rPr>
              <a:t>Sugli Scatter Plot è stata aggiunta una curva interpolante che mette in evidenza un possibile legame fra le variabili in esame.  </a:t>
            </a:r>
            <a:endParaRPr dirty="0">
              <a:solidFill>
                <a:schemeClr val="lt1"/>
              </a:solidFill>
            </a:endParaRPr>
          </a:p>
        </p:txBody>
      </p:sp>
      <p:pic>
        <p:nvPicPr>
          <p:cNvPr id="220" name="Google Shape;220;p32"/>
          <p:cNvPicPr preferRelativeResize="0"/>
          <p:nvPr/>
        </p:nvPicPr>
        <p:blipFill>
          <a:blip r:embed="rId3"/>
          <a:srcRect t="1777" b="1777"/>
          <a:stretch/>
        </p:blipFill>
        <p:spPr>
          <a:xfrm>
            <a:off x="1405062" y="178149"/>
            <a:ext cx="7195801" cy="405990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2064D20E-CA00-4C74-BEFB-EB10E8330B05}"/>
              </a:ext>
            </a:extLst>
          </p:cNvPr>
          <p:cNvSpPr txBox="1"/>
          <p:nvPr/>
        </p:nvSpPr>
        <p:spPr>
          <a:xfrm>
            <a:off x="3575096" y="36749"/>
            <a:ext cx="3265715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it-IT" sz="1200" b="1" dirty="0">
                <a:solidFill>
                  <a:schemeClr val="tx1"/>
                </a:solidFill>
                <a:latin typeface="Livvic"/>
                <a:sym typeface="Livvic"/>
              </a:rPr>
              <a:t>Correlazione per variabili multivariate</a:t>
            </a:r>
          </a:p>
        </p:txBody>
      </p:sp>
    </p:spTree>
    <p:extLst>
      <p:ext uri="{BB962C8B-B14F-4D97-AF65-F5344CB8AC3E}">
        <p14:creationId xmlns:p14="http://schemas.microsoft.com/office/powerpoint/2010/main" val="33234816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57ED2B96-C95E-441F-A21E-EB29BF5FFE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71550"/>
            <a:ext cx="5484565" cy="3200400"/>
          </a:xfrm>
          <a:prstGeom prst="rect">
            <a:avLst/>
          </a:prstGeom>
        </p:spPr>
      </p:pic>
      <p:sp>
        <p:nvSpPr>
          <p:cNvPr id="203" name="Google Shape;203;p30"/>
          <p:cNvSpPr/>
          <p:nvPr/>
        </p:nvSpPr>
        <p:spPr>
          <a:xfrm rot="-5400000">
            <a:off x="6723414" y="148019"/>
            <a:ext cx="1057500" cy="3104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30"/>
          <p:cNvSpPr txBox="1">
            <a:spLocks noGrp="1"/>
          </p:cNvSpPr>
          <p:nvPr>
            <p:ph type="ctrTitle"/>
          </p:nvPr>
        </p:nvSpPr>
        <p:spPr>
          <a:xfrm>
            <a:off x="5713406" y="217694"/>
            <a:ext cx="295655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400" dirty="0">
                <a:solidFill>
                  <a:schemeClr val="lt1"/>
                </a:solidFill>
              </a:rPr>
              <a:t>Alcuni Scatter Plot nel dettaglio</a:t>
            </a:r>
            <a:endParaRPr sz="2400" dirty="0">
              <a:solidFill>
                <a:schemeClr val="lt1"/>
              </a:solidFill>
            </a:endParaRPr>
          </a:p>
        </p:txBody>
      </p:sp>
      <p:sp>
        <p:nvSpPr>
          <p:cNvPr id="206" name="Google Shape;206;p30"/>
          <p:cNvSpPr txBox="1">
            <a:spLocks noGrp="1"/>
          </p:cNvSpPr>
          <p:nvPr>
            <p:ph type="subTitle" idx="1"/>
          </p:nvPr>
        </p:nvSpPr>
        <p:spPr>
          <a:xfrm>
            <a:off x="5713406" y="2231644"/>
            <a:ext cx="29565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Poniamo l’accento sulla relazione che intercorre fra la CPU e le prestazioni Software. L’indice di correlazione in questo caso è rilevante, a confermarlo l’andamento dello Scatter Plot.</a:t>
            </a:r>
            <a:endParaRPr dirty="0"/>
          </a:p>
        </p:txBody>
      </p:sp>
      <p:sp>
        <p:nvSpPr>
          <p:cNvPr id="207" name="Google Shape;207;p30"/>
          <p:cNvSpPr/>
          <p:nvPr/>
        </p:nvSpPr>
        <p:spPr>
          <a:xfrm rot="-5400000">
            <a:off x="6600" y="4079400"/>
            <a:ext cx="1057500" cy="10707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32598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57ED2B96-C95E-441F-A21E-EB29BF5FFE1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522425" y="1031663"/>
            <a:ext cx="5484565" cy="3080174"/>
          </a:xfrm>
          <a:prstGeom prst="rect">
            <a:avLst/>
          </a:prstGeom>
        </p:spPr>
      </p:pic>
      <p:sp>
        <p:nvSpPr>
          <p:cNvPr id="203" name="Google Shape;203;p30"/>
          <p:cNvSpPr/>
          <p:nvPr/>
        </p:nvSpPr>
        <p:spPr>
          <a:xfrm rot="-5400000">
            <a:off x="1173407" y="148019"/>
            <a:ext cx="1057500" cy="3104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30"/>
          <p:cNvSpPr txBox="1">
            <a:spLocks noGrp="1"/>
          </p:cNvSpPr>
          <p:nvPr>
            <p:ph type="ctrTitle"/>
          </p:nvPr>
        </p:nvSpPr>
        <p:spPr>
          <a:xfrm>
            <a:off x="163399" y="217694"/>
            <a:ext cx="295655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400" dirty="0">
                <a:solidFill>
                  <a:schemeClr val="lt1"/>
                </a:solidFill>
              </a:rPr>
              <a:t>Alcuni Scatter Plot nel dettaglio</a:t>
            </a:r>
          </a:p>
        </p:txBody>
      </p:sp>
      <p:sp>
        <p:nvSpPr>
          <p:cNvPr id="206" name="Google Shape;206;p30"/>
          <p:cNvSpPr txBox="1">
            <a:spLocks noGrp="1"/>
          </p:cNvSpPr>
          <p:nvPr>
            <p:ph type="subTitle" idx="1"/>
          </p:nvPr>
        </p:nvSpPr>
        <p:spPr>
          <a:xfrm>
            <a:off x="163399" y="2231644"/>
            <a:ext cx="29565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Poniamo ora la nostra attenzione su           un‘ altra relazione, quella che intercorre fra l’aging e le prestazioni del calcolatore.</a:t>
            </a:r>
          </a:p>
        </p:txBody>
      </p:sp>
      <p:sp>
        <p:nvSpPr>
          <p:cNvPr id="207" name="Google Shape;207;p30"/>
          <p:cNvSpPr/>
          <p:nvPr/>
        </p:nvSpPr>
        <p:spPr>
          <a:xfrm rot="-5400000">
            <a:off x="6600" y="4079400"/>
            <a:ext cx="1057500" cy="10707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14726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57ED2B96-C95E-441F-A21E-EB29BF5FFE1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971550"/>
            <a:ext cx="5484565" cy="3200399"/>
          </a:xfrm>
          <a:prstGeom prst="rect">
            <a:avLst/>
          </a:prstGeom>
        </p:spPr>
      </p:pic>
      <p:sp>
        <p:nvSpPr>
          <p:cNvPr id="203" name="Google Shape;203;p30"/>
          <p:cNvSpPr/>
          <p:nvPr/>
        </p:nvSpPr>
        <p:spPr>
          <a:xfrm rot="-5400000">
            <a:off x="6723414" y="148019"/>
            <a:ext cx="1057500" cy="3104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30"/>
          <p:cNvSpPr txBox="1">
            <a:spLocks noGrp="1"/>
          </p:cNvSpPr>
          <p:nvPr>
            <p:ph type="ctrTitle"/>
          </p:nvPr>
        </p:nvSpPr>
        <p:spPr>
          <a:xfrm>
            <a:off x="5713406" y="217694"/>
            <a:ext cx="295655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400" dirty="0">
                <a:solidFill>
                  <a:schemeClr val="lt1"/>
                </a:solidFill>
              </a:rPr>
              <a:t>Alcuni Scatter Plot nel dettaglio</a:t>
            </a:r>
            <a:endParaRPr sz="2400" dirty="0">
              <a:solidFill>
                <a:schemeClr val="lt1"/>
              </a:solidFill>
            </a:endParaRPr>
          </a:p>
        </p:txBody>
      </p:sp>
      <p:sp>
        <p:nvSpPr>
          <p:cNvPr id="206" name="Google Shape;206;p30"/>
          <p:cNvSpPr txBox="1">
            <a:spLocks noGrp="1"/>
          </p:cNvSpPr>
          <p:nvPr>
            <p:ph type="subTitle" idx="1"/>
          </p:nvPr>
        </p:nvSpPr>
        <p:spPr>
          <a:xfrm>
            <a:off x="5713406" y="2231644"/>
            <a:ext cx="29565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Abbiamo notato in questo caso una debole correlazione positiva; l’analisi di questo grafico ci suggerisce però che l’ andamento potrebbe essere spiegato meglio sfruttando una qualche relazione </a:t>
            </a:r>
            <a:r>
              <a:rPr lang="it-IT" b="1" dirty="0"/>
              <a:t>non lineare</a:t>
            </a:r>
            <a:r>
              <a:rPr lang="it-IT" dirty="0"/>
              <a:t>… Seguiranno ulteriori approfondimenti.</a:t>
            </a:r>
            <a:endParaRPr dirty="0"/>
          </a:p>
        </p:txBody>
      </p:sp>
      <p:sp>
        <p:nvSpPr>
          <p:cNvPr id="207" name="Google Shape;207;p30"/>
          <p:cNvSpPr/>
          <p:nvPr/>
        </p:nvSpPr>
        <p:spPr>
          <a:xfrm rot="-5400000">
            <a:off x="6600" y="4079400"/>
            <a:ext cx="1057500" cy="10707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73584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2"/>
          <p:cNvSpPr/>
          <p:nvPr/>
        </p:nvSpPr>
        <p:spPr>
          <a:xfrm rot="5400000">
            <a:off x="-1478816" y="2013850"/>
            <a:ext cx="4059900" cy="11157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32"/>
          <p:cNvSpPr/>
          <p:nvPr/>
        </p:nvSpPr>
        <p:spPr>
          <a:xfrm rot="-5400000" flipH="1">
            <a:off x="1547076" y="2828020"/>
            <a:ext cx="778540" cy="38814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32"/>
          <p:cNvSpPr txBox="1">
            <a:spLocks noGrp="1"/>
          </p:cNvSpPr>
          <p:nvPr>
            <p:ph type="ctrTitle"/>
          </p:nvPr>
        </p:nvSpPr>
        <p:spPr>
          <a:xfrm rot="-5400000">
            <a:off x="-886838" y="1759150"/>
            <a:ext cx="2888100" cy="89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solidFill>
                  <a:schemeClr val="lt1"/>
                </a:solidFill>
              </a:rPr>
              <a:t>Analisi di Regressione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223" name="Google Shape;223;p32"/>
          <p:cNvSpPr txBox="1">
            <a:spLocks noGrp="1"/>
          </p:cNvSpPr>
          <p:nvPr>
            <p:ph type="subTitle" idx="1"/>
          </p:nvPr>
        </p:nvSpPr>
        <p:spPr>
          <a:xfrm>
            <a:off x="183743" y="4584620"/>
            <a:ext cx="3597609" cy="2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it-IT" dirty="0">
                <a:solidFill>
                  <a:schemeClr val="lt1"/>
                </a:solidFill>
              </a:rPr>
              <a:t>L’analisi è iniziata considerando a poco a poco l’aggiunta di tutti i regressori, per valutare l’impatto di questi ultimi sul modello</a:t>
            </a:r>
            <a:endParaRPr dirty="0">
              <a:solidFill>
                <a:schemeClr val="lt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3D7364F5-615E-4802-9447-6C8EE26848EE}"/>
                  </a:ext>
                </a:extLst>
              </p:cNvPr>
              <p:cNvSpPr txBox="1"/>
              <p:nvPr/>
            </p:nvSpPr>
            <p:spPr>
              <a:xfrm>
                <a:off x="1936346" y="1225225"/>
                <a:ext cx="6250237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it-IT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𝑐𝑝𝑢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𝑝𝑟𝑜𝑐𝑒𝑠𝑠𝑖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𝑎𝑔𝑖𝑛𝑔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𝑟𝑎𝑚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𝑎𝑢𝑑𝑖𝑜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h𝑎𝑟𝑑𝐷𝑖𝑠𝑘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3D7364F5-615E-4802-9447-6C8EE26848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6346" y="1225225"/>
                <a:ext cx="6250237" cy="215444"/>
              </a:xfrm>
              <a:prstGeom prst="rect">
                <a:avLst/>
              </a:prstGeom>
              <a:blipFill>
                <a:blip r:embed="rId3"/>
                <a:stretch>
                  <a:fillRect l="-98" b="-3428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asellaDiTesto 5">
            <a:extLst>
              <a:ext uri="{FF2B5EF4-FFF2-40B4-BE49-F238E27FC236}">
                <a16:creationId xmlns:a16="http://schemas.microsoft.com/office/drawing/2014/main" id="{A6B8C879-F7C5-474D-9409-EB76747244BC}"/>
              </a:ext>
            </a:extLst>
          </p:cNvPr>
          <p:cNvSpPr txBox="1"/>
          <p:nvPr/>
        </p:nvSpPr>
        <p:spPr>
          <a:xfrm>
            <a:off x="1883613" y="887159"/>
            <a:ext cx="63029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Catamaran Light" panose="020B0604020202020204" charset="0"/>
                <a:cs typeface="Catamaran Light" panose="020B0604020202020204" charset="0"/>
              </a:rPr>
              <a:t>Soffermiamoci sull’analisi del modello comprensivo di tutti i regressori: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872F9FB2-F707-4B33-B773-CD214FEC5164}"/>
              </a:ext>
            </a:extLst>
          </p:cNvPr>
          <p:cNvSpPr txBox="1"/>
          <p:nvPr/>
        </p:nvSpPr>
        <p:spPr>
          <a:xfrm>
            <a:off x="1883613" y="1645839"/>
            <a:ext cx="63029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Catamaran Light" panose="020B0604020202020204" charset="0"/>
                <a:cs typeface="Catamaran Light" panose="020B0604020202020204" charset="0"/>
              </a:rPr>
              <a:t>L’analisi condotta mediante il comando </a:t>
            </a:r>
            <a:r>
              <a:rPr lang="it-IT" i="1" dirty="0">
                <a:latin typeface="Catamaran Light" panose="020B0604020202020204" charset="0"/>
                <a:cs typeface="Catamaran Light" panose="020B0604020202020204" charset="0"/>
              </a:rPr>
              <a:t>lm</a:t>
            </a:r>
            <a:r>
              <a:rPr lang="it-IT" dirty="0">
                <a:latin typeface="Catamaran Light" panose="020B0604020202020204" charset="0"/>
                <a:cs typeface="Catamaran Light" panose="020B0604020202020204" charset="0"/>
              </a:rPr>
              <a:t> di R ci ha portato al seguente risultato: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1E8E03F2-BE03-4035-848B-768E79F0F4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6346" y="1956151"/>
            <a:ext cx="3960596" cy="2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9444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5"/>
          <p:cNvSpPr txBox="1">
            <a:spLocks noGrp="1"/>
          </p:cNvSpPr>
          <p:nvPr>
            <p:ph type="ctrTitle"/>
          </p:nvPr>
        </p:nvSpPr>
        <p:spPr>
          <a:xfrm rot="5400000">
            <a:off x="6603595" y="2025637"/>
            <a:ext cx="3481200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Il nostro obbiettivo</a:t>
            </a:r>
            <a:endParaRPr dirty="0"/>
          </a:p>
        </p:txBody>
      </p:sp>
      <p:sp>
        <p:nvSpPr>
          <p:cNvPr id="133" name="Google Shape;133;p25"/>
          <p:cNvSpPr txBox="1">
            <a:spLocks noGrp="1"/>
          </p:cNvSpPr>
          <p:nvPr>
            <p:ph type="subTitle" idx="4294967295"/>
          </p:nvPr>
        </p:nvSpPr>
        <p:spPr>
          <a:xfrm flipH="1">
            <a:off x="1228958" y="1243458"/>
            <a:ext cx="5195695" cy="29707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Attraverso la seguente presentazione, l’obiettivo principale è finalizzato all’analisi di un Data Set di interesse applicativo tramite un software dedicato per applicazioni di statistica, ovvero R Studio. 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it-IT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it-IT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Il tutto andrà a concretizzarsi attraverso la stima dei parametri di modelli di regressione lineare dei dati, mediante esperimenti per la presentazione dei dati ed analisi dei fattori di influenza.</a:t>
            </a:r>
            <a:endParaRPr dirty="0"/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134" name="Google Shape;134;p25"/>
          <p:cNvSpPr/>
          <p:nvPr/>
        </p:nvSpPr>
        <p:spPr>
          <a:xfrm rot="-5400000" flipH="1">
            <a:off x="82950" y="-82950"/>
            <a:ext cx="548400" cy="7143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25"/>
          <p:cNvSpPr/>
          <p:nvPr/>
        </p:nvSpPr>
        <p:spPr>
          <a:xfrm rot="-5400000" flipH="1">
            <a:off x="7398225" y="3397650"/>
            <a:ext cx="891300" cy="26004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" name="Google Shape;6491;p61">
            <a:extLst>
              <a:ext uri="{FF2B5EF4-FFF2-40B4-BE49-F238E27FC236}">
                <a16:creationId xmlns:a16="http://schemas.microsoft.com/office/drawing/2014/main" id="{63045C3F-70B5-419E-9CAB-1D77D94CAD9E}"/>
              </a:ext>
            </a:extLst>
          </p:cNvPr>
          <p:cNvGrpSpPr/>
          <p:nvPr/>
        </p:nvGrpSpPr>
        <p:grpSpPr>
          <a:xfrm>
            <a:off x="556055" y="1386581"/>
            <a:ext cx="485566" cy="548400"/>
            <a:chOff x="1367060" y="2422129"/>
            <a:chExt cx="269261" cy="352050"/>
          </a:xfrm>
        </p:grpSpPr>
        <p:sp>
          <p:nvSpPr>
            <p:cNvPr id="8" name="Google Shape;6492;p61">
              <a:extLst>
                <a:ext uri="{FF2B5EF4-FFF2-40B4-BE49-F238E27FC236}">
                  <a16:creationId xmlns:a16="http://schemas.microsoft.com/office/drawing/2014/main" id="{28A90AFA-B1F4-4750-8927-7EC93F9A7CD7}"/>
                </a:ext>
              </a:extLst>
            </p:cNvPr>
            <p:cNvSpPr/>
            <p:nvPr/>
          </p:nvSpPr>
          <p:spPr>
            <a:xfrm>
              <a:off x="1392059" y="2651857"/>
              <a:ext cx="129160" cy="122322"/>
            </a:xfrm>
            <a:custGeom>
              <a:avLst/>
              <a:gdLst/>
              <a:ahLst/>
              <a:cxnLst/>
              <a:rect l="l" t="t" r="r" b="b"/>
              <a:pathLst>
                <a:path w="4061" h="3846" extrusionOk="0">
                  <a:moveTo>
                    <a:pt x="167" y="0"/>
                  </a:moveTo>
                  <a:cubicBezTo>
                    <a:pt x="72" y="0"/>
                    <a:pt x="0" y="83"/>
                    <a:pt x="0" y="167"/>
                  </a:cubicBezTo>
                  <a:cubicBezTo>
                    <a:pt x="0" y="262"/>
                    <a:pt x="72" y="333"/>
                    <a:pt x="167" y="333"/>
                  </a:cubicBezTo>
                  <a:lnTo>
                    <a:pt x="357" y="333"/>
                  </a:lnTo>
                  <a:lnTo>
                    <a:pt x="357" y="1691"/>
                  </a:lnTo>
                  <a:cubicBezTo>
                    <a:pt x="357" y="2179"/>
                    <a:pt x="762" y="2584"/>
                    <a:pt x="1250" y="2584"/>
                  </a:cubicBezTo>
                  <a:cubicBezTo>
                    <a:pt x="1286" y="2584"/>
                    <a:pt x="1226" y="2584"/>
                    <a:pt x="2310" y="2405"/>
                  </a:cubicBezTo>
                  <a:lnTo>
                    <a:pt x="2310" y="3453"/>
                  </a:lnTo>
                  <a:cubicBezTo>
                    <a:pt x="2310" y="3667"/>
                    <a:pt x="2489" y="3846"/>
                    <a:pt x="2691" y="3846"/>
                  </a:cubicBezTo>
                  <a:lnTo>
                    <a:pt x="3905" y="3846"/>
                  </a:lnTo>
                  <a:cubicBezTo>
                    <a:pt x="3989" y="3846"/>
                    <a:pt x="4060" y="3774"/>
                    <a:pt x="4060" y="3679"/>
                  </a:cubicBezTo>
                  <a:cubicBezTo>
                    <a:pt x="4060" y="3596"/>
                    <a:pt x="3989" y="3500"/>
                    <a:pt x="3893" y="3500"/>
                  </a:cubicBezTo>
                  <a:lnTo>
                    <a:pt x="2691" y="3500"/>
                  </a:lnTo>
                  <a:cubicBezTo>
                    <a:pt x="2667" y="3500"/>
                    <a:pt x="2631" y="3465"/>
                    <a:pt x="2631" y="3441"/>
                  </a:cubicBezTo>
                  <a:lnTo>
                    <a:pt x="2631" y="2191"/>
                  </a:lnTo>
                  <a:cubicBezTo>
                    <a:pt x="2631" y="2143"/>
                    <a:pt x="2620" y="2107"/>
                    <a:pt x="2572" y="2072"/>
                  </a:cubicBezTo>
                  <a:cubicBezTo>
                    <a:pt x="2555" y="2055"/>
                    <a:pt x="2520" y="2038"/>
                    <a:pt x="2485" y="2038"/>
                  </a:cubicBezTo>
                  <a:cubicBezTo>
                    <a:pt x="2470" y="2038"/>
                    <a:pt x="2455" y="2041"/>
                    <a:pt x="2441" y="2048"/>
                  </a:cubicBezTo>
                  <a:lnTo>
                    <a:pt x="1238" y="2250"/>
                  </a:lnTo>
                  <a:cubicBezTo>
                    <a:pt x="917" y="2250"/>
                    <a:pt x="691" y="2000"/>
                    <a:pt x="691" y="1691"/>
                  </a:cubicBezTo>
                  <a:lnTo>
                    <a:pt x="691" y="167"/>
                  </a:lnTo>
                  <a:cubicBezTo>
                    <a:pt x="691" y="83"/>
                    <a:pt x="607" y="0"/>
                    <a:pt x="52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6493;p61">
              <a:extLst>
                <a:ext uri="{FF2B5EF4-FFF2-40B4-BE49-F238E27FC236}">
                  <a16:creationId xmlns:a16="http://schemas.microsoft.com/office/drawing/2014/main" id="{80B828B1-A77E-4A5E-9002-7F9DCD0B5D08}"/>
                </a:ext>
              </a:extLst>
            </p:cNvPr>
            <p:cNvSpPr/>
            <p:nvPr/>
          </p:nvSpPr>
          <p:spPr>
            <a:xfrm>
              <a:off x="1367060" y="2441912"/>
              <a:ext cx="82184" cy="212139"/>
            </a:xfrm>
            <a:custGeom>
              <a:avLst/>
              <a:gdLst/>
              <a:ahLst/>
              <a:cxnLst/>
              <a:rect l="l" t="t" r="r" b="b"/>
              <a:pathLst>
                <a:path w="2584" h="6670" extrusionOk="0">
                  <a:moveTo>
                    <a:pt x="2415" y="1"/>
                  </a:moveTo>
                  <a:cubicBezTo>
                    <a:pt x="2382" y="1"/>
                    <a:pt x="2350" y="10"/>
                    <a:pt x="2322" y="29"/>
                  </a:cubicBezTo>
                  <a:cubicBezTo>
                    <a:pt x="1274" y="731"/>
                    <a:pt x="655" y="1898"/>
                    <a:pt x="655" y="3148"/>
                  </a:cubicBezTo>
                  <a:cubicBezTo>
                    <a:pt x="655" y="3351"/>
                    <a:pt x="667" y="3541"/>
                    <a:pt x="703" y="3732"/>
                  </a:cubicBezTo>
                  <a:cubicBezTo>
                    <a:pt x="48" y="5708"/>
                    <a:pt x="0" y="5696"/>
                    <a:pt x="0" y="5970"/>
                  </a:cubicBezTo>
                  <a:cubicBezTo>
                    <a:pt x="0" y="6208"/>
                    <a:pt x="84" y="6446"/>
                    <a:pt x="262" y="6625"/>
                  </a:cubicBezTo>
                  <a:cubicBezTo>
                    <a:pt x="295" y="6651"/>
                    <a:pt x="342" y="6670"/>
                    <a:pt x="389" y="6670"/>
                  </a:cubicBezTo>
                  <a:cubicBezTo>
                    <a:pt x="429" y="6670"/>
                    <a:pt x="468" y="6657"/>
                    <a:pt x="500" y="6625"/>
                  </a:cubicBezTo>
                  <a:cubicBezTo>
                    <a:pt x="560" y="6565"/>
                    <a:pt x="584" y="6458"/>
                    <a:pt x="500" y="6375"/>
                  </a:cubicBezTo>
                  <a:cubicBezTo>
                    <a:pt x="358" y="6220"/>
                    <a:pt x="298" y="5982"/>
                    <a:pt x="369" y="5756"/>
                  </a:cubicBezTo>
                  <a:lnTo>
                    <a:pt x="1036" y="3791"/>
                  </a:lnTo>
                  <a:cubicBezTo>
                    <a:pt x="1060" y="3767"/>
                    <a:pt x="1060" y="3732"/>
                    <a:pt x="1036" y="3720"/>
                  </a:cubicBezTo>
                  <a:cubicBezTo>
                    <a:pt x="1012" y="3517"/>
                    <a:pt x="1000" y="3327"/>
                    <a:pt x="1000" y="3148"/>
                  </a:cubicBezTo>
                  <a:cubicBezTo>
                    <a:pt x="1000" y="2005"/>
                    <a:pt x="1560" y="934"/>
                    <a:pt x="2513" y="291"/>
                  </a:cubicBezTo>
                  <a:cubicBezTo>
                    <a:pt x="2572" y="255"/>
                    <a:pt x="2584" y="148"/>
                    <a:pt x="2548" y="76"/>
                  </a:cubicBezTo>
                  <a:cubicBezTo>
                    <a:pt x="2519" y="25"/>
                    <a:pt x="2467" y="1"/>
                    <a:pt x="241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6494;p61">
              <a:extLst>
                <a:ext uri="{FF2B5EF4-FFF2-40B4-BE49-F238E27FC236}">
                  <a16:creationId xmlns:a16="http://schemas.microsoft.com/office/drawing/2014/main" id="{69375BB3-0415-47D5-AE9C-A1F6AE9F0B95}"/>
                </a:ext>
              </a:extLst>
            </p:cNvPr>
            <p:cNvSpPr/>
            <p:nvPr/>
          </p:nvSpPr>
          <p:spPr>
            <a:xfrm>
              <a:off x="1456051" y="2422129"/>
              <a:ext cx="180271" cy="162937"/>
            </a:xfrm>
            <a:custGeom>
              <a:avLst/>
              <a:gdLst/>
              <a:ahLst/>
              <a:cxnLst/>
              <a:rect l="l" t="t" r="r" b="b"/>
              <a:pathLst>
                <a:path w="5668" h="5123" extrusionOk="0">
                  <a:moveTo>
                    <a:pt x="1621" y="1"/>
                  </a:moveTo>
                  <a:cubicBezTo>
                    <a:pt x="1104" y="1"/>
                    <a:pt x="591" y="107"/>
                    <a:pt x="119" y="317"/>
                  </a:cubicBezTo>
                  <a:cubicBezTo>
                    <a:pt x="24" y="353"/>
                    <a:pt x="0" y="448"/>
                    <a:pt x="24" y="544"/>
                  </a:cubicBezTo>
                  <a:cubicBezTo>
                    <a:pt x="51" y="616"/>
                    <a:pt x="113" y="648"/>
                    <a:pt x="184" y="648"/>
                  </a:cubicBezTo>
                  <a:cubicBezTo>
                    <a:pt x="205" y="648"/>
                    <a:pt x="228" y="645"/>
                    <a:pt x="250" y="639"/>
                  </a:cubicBezTo>
                  <a:cubicBezTo>
                    <a:pt x="965" y="317"/>
                    <a:pt x="1536" y="365"/>
                    <a:pt x="1643" y="353"/>
                  </a:cubicBezTo>
                  <a:cubicBezTo>
                    <a:pt x="3941" y="365"/>
                    <a:pt x="5644" y="2556"/>
                    <a:pt x="4894" y="4901"/>
                  </a:cubicBezTo>
                  <a:cubicBezTo>
                    <a:pt x="4870" y="4997"/>
                    <a:pt x="4906" y="5080"/>
                    <a:pt x="5001" y="5116"/>
                  </a:cubicBezTo>
                  <a:cubicBezTo>
                    <a:pt x="5018" y="5120"/>
                    <a:pt x="5035" y="5123"/>
                    <a:pt x="5052" y="5123"/>
                  </a:cubicBezTo>
                  <a:cubicBezTo>
                    <a:pt x="5119" y="5123"/>
                    <a:pt x="5184" y="5085"/>
                    <a:pt x="5203" y="5009"/>
                  </a:cubicBezTo>
                  <a:cubicBezTo>
                    <a:pt x="5668" y="3508"/>
                    <a:pt x="5239" y="2044"/>
                    <a:pt x="4263" y="1079"/>
                  </a:cubicBezTo>
                  <a:cubicBezTo>
                    <a:pt x="3524" y="356"/>
                    <a:pt x="2566" y="1"/>
                    <a:pt x="162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6495;p61">
              <a:extLst>
                <a:ext uri="{FF2B5EF4-FFF2-40B4-BE49-F238E27FC236}">
                  <a16:creationId xmlns:a16="http://schemas.microsoft.com/office/drawing/2014/main" id="{0065E913-1B1E-4A84-9F8B-018F39D3C6BD}"/>
                </a:ext>
              </a:extLst>
            </p:cNvPr>
            <p:cNvSpPr/>
            <p:nvPr/>
          </p:nvSpPr>
          <p:spPr>
            <a:xfrm>
              <a:off x="1532160" y="2593590"/>
              <a:ext cx="81834" cy="180207"/>
            </a:xfrm>
            <a:custGeom>
              <a:avLst/>
              <a:gdLst/>
              <a:ahLst/>
              <a:cxnLst/>
              <a:rect l="l" t="t" r="r" b="b"/>
              <a:pathLst>
                <a:path w="2573" h="5666" extrusionOk="0">
                  <a:moveTo>
                    <a:pt x="2399" y="1"/>
                  </a:moveTo>
                  <a:cubicBezTo>
                    <a:pt x="2340" y="1"/>
                    <a:pt x="2284" y="36"/>
                    <a:pt x="2251" y="94"/>
                  </a:cubicBezTo>
                  <a:cubicBezTo>
                    <a:pt x="2096" y="380"/>
                    <a:pt x="1715" y="856"/>
                    <a:pt x="1715" y="1737"/>
                  </a:cubicBezTo>
                  <a:lnTo>
                    <a:pt x="1715" y="5273"/>
                  </a:lnTo>
                  <a:cubicBezTo>
                    <a:pt x="1715" y="5309"/>
                    <a:pt x="1679" y="5332"/>
                    <a:pt x="1655" y="5332"/>
                  </a:cubicBezTo>
                  <a:lnTo>
                    <a:pt x="167" y="5332"/>
                  </a:lnTo>
                  <a:cubicBezTo>
                    <a:pt x="72" y="5332"/>
                    <a:pt x="0" y="5404"/>
                    <a:pt x="0" y="5499"/>
                  </a:cubicBezTo>
                  <a:cubicBezTo>
                    <a:pt x="0" y="5583"/>
                    <a:pt x="72" y="5666"/>
                    <a:pt x="167" y="5666"/>
                  </a:cubicBezTo>
                  <a:lnTo>
                    <a:pt x="1655" y="5666"/>
                  </a:lnTo>
                  <a:cubicBezTo>
                    <a:pt x="1858" y="5666"/>
                    <a:pt x="2036" y="5487"/>
                    <a:pt x="2036" y="5273"/>
                  </a:cubicBezTo>
                  <a:lnTo>
                    <a:pt x="2036" y="1737"/>
                  </a:lnTo>
                  <a:cubicBezTo>
                    <a:pt x="2036" y="963"/>
                    <a:pt x="2382" y="558"/>
                    <a:pt x="2548" y="249"/>
                  </a:cubicBezTo>
                  <a:cubicBezTo>
                    <a:pt x="2572" y="153"/>
                    <a:pt x="2548" y="70"/>
                    <a:pt x="2477" y="22"/>
                  </a:cubicBezTo>
                  <a:cubicBezTo>
                    <a:pt x="2451" y="8"/>
                    <a:pt x="2425" y="1"/>
                    <a:pt x="239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6496;p61">
              <a:extLst>
                <a:ext uri="{FF2B5EF4-FFF2-40B4-BE49-F238E27FC236}">
                  <a16:creationId xmlns:a16="http://schemas.microsoft.com/office/drawing/2014/main" id="{CCFCEE2F-BA86-464A-9AE6-85B01A6CB5D8}"/>
                </a:ext>
              </a:extLst>
            </p:cNvPr>
            <p:cNvSpPr/>
            <p:nvPr/>
          </p:nvSpPr>
          <p:spPr>
            <a:xfrm>
              <a:off x="1425359" y="2572313"/>
              <a:ext cx="24267" cy="17843"/>
            </a:xfrm>
            <a:custGeom>
              <a:avLst/>
              <a:gdLst/>
              <a:ahLst/>
              <a:cxnLst/>
              <a:rect l="l" t="t" r="r" b="b"/>
              <a:pathLst>
                <a:path w="763" h="561" extrusionOk="0">
                  <a:moveTo>
                    <a:pt x="583" y="0"/>
                  </a:moveTo>
                  <a:cubicBezTo>
                    <a:pt x="554" y="0"/>
                    <a:pt x="525" y="8"/>
                    <a:pt x="501" y="25"/>
                  </a:cubicBezTo>
                  <a:lnTo>
                    <a:pt x="96" y="239"/>
                  </a:lnTo>
                  <a:cubicBezTo>
                    <a:pt x="25" y="287"/>
                    <a:pt x="1" y="394"/>
                    <a:pt x="37" y="465"/>
                  </a:cubicBezTo>
                  <a:cubicBezTo>
                    <a:pt x="72" y="525"/>
                    <a:pt x="132" y="560"/>
                    <a:pt x="191" y="560"/>
                  </a:cubicBezTo>
                  <a:cubicBezTo>
                    <a:pt x="215" y="560"/>
                    <a:pt x="251" y="560"/>
                    <a:pt x="275" y="537"/>
                  </a:cubicBezTo>
                  <a:lnTo>
                    <a:pt x="680" y="322"/>
                  </a:lnTo>
                  <a:cubicBezTo>
                    <a:pt x="739" y="263"/>
                    <a:pt x="763" y="156"/>
                    <a:pt x="727" y="84"/>
                  </a:cubicBezTo>
                  <a:cubicBezTo>
                    <a:pt x="696" y="29"/>
                    <a:pt x="639" y="0"/>
                    <a:pt x="58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6497;p61">
              <a:extLst>
                <a:ext uri="{FF2B5EF4-FFF2-40B4-BE49-F238E27FC236}">
                  <a16:creationId xmlns:a16="http://schemas.microsoft.com/office/drawing/2014/main" id="{A435FB9C-DE41-4AC3-9B0C-F18134D97E7D}"/>
                </a:ext>
              </a:extLst>
            </p:cNvPr>
            <p:cNvSpPr/>
            <p:nvPr/>
          </p:nvSpPr>
          <p:spPr>
            <a:xfrm>
              <a:off x="1562820" y="2573680"/>
              <a:ext cx="26176" cy="17620"/>
            </a:xfrm>
            <a:custGeom>
              <a:avLst/>
              <a:gdLst/>
              <a:ahLst/>
              <a:cxnLst/>
              <a:rect l="l" t="t" r="r" b="b"/>
              <a:pathLst>
                <a:path w="823" h="554" extrusionOk="0">
                  <a:moveTo>
                    <a:pt x="201" y="1"/>
                  </a:moveTo>
                  <a:cubicBezTo>
                    <a:pt x="143" y="1"/>
                    <a:pt x="81" y="28"/>
                    <a:pt x="48" y="77"/>
                  </a:cubicBezTo>
                  <a:cubicBezTo>
                    <a:pt x="1" y="160"/>
                    <a:pt x="37" y="255"/>
                    <a:pt x="108" y="303"/>
                  </a:cubicBezTo>
                  <a:cubicBezTo>
                    <a:pt x="513" y="529"/>
                    <a:pt x="513" y="553"/>
                    <a:pt x="584" y="553"/>
                  </a:cubicBezTo>
                  <a:cubicBezTo>
                    <a:pt x="763" y="541"/>
                    <a:pt x="822" y="315"/>
                    <a:pt x="680" y="244"/>
                  </a:cubicBezTo>
                  <a:lnTo>
                    <a:pt x="275" y="17"/>
                  </a:lnTo>
                  <a:cubicBezTo>
                    <a:pt x="253" y="6"/>
                    <a:pt x="227" y="1"/>
                    <a:pt x="20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6498;p61">
              <a:extLst>
                <a:ext uri="{FF2B5EF4-FFF2-40B4-BE49-F238E27FC236}">
                  <a16:creationId xmlns:a16="http://schemas.microsoft.com/office/drawing/2014/main" id="{34B11DA4-9D4B-4F41-9F67-B93AC444343B}"/>
                </a:ext>
              </a:extLst>
            </p:cNvPr>
            <p:cNvSpPr/>
            <p:nvPr/>
          </p:nvSpPr>
          <p:spPr>
            <a:xfrm>
              <a:off x="1448100" y="2481414"/>
              <a:ext cx="125375" cy="191275"/>
            </a:xfrm>
            <a:custGeom>
              <a:avLst/>
              <a:gdLst/>
              <a:ahLst/>
              <a:cxnLst/>
              <a:rect l="l" t="t" r="r" b="b"/>
              <a:pathLst>
                <a:path w="3942" h="6014" extrusionOk="0">
                  <a:moveTo>
                    <a:pt x="1280" y="1498"/>
                  </a:moveTo>
                  <a:cubicBezTo>
                    <a:pt x="1355" y="1498"/>
                    <a:pt x="1429" y="1543"/>
                    <a:pt x="1429" y="1632"/>
                  </a:cubicBezTo>
                  <a:lnTo>
                    <a:pt x="1429" y="1763"/>
                  </a:lnTo>
                  <a:lnTo>
                    <a:pt x="1262" y="1763"/>
                  </a:lnTo>
                  <a:cubicBezTo>
                    <a:pt x="1191" y="1763"/>
                    <a:pt x="1131" y="1704"/>
                    <a:pt x="1131" y="1632"/>
                  </a:cubicBezTo>
                  <a:cubicBezTo>
                    <a:pt x="1131" y="1543"/>
                    <a:pt x="1206" y="1498"/>
                    <a:pt x="1280" y="1498"/>
                  </a:cubicBezTo>
                  <a:close/>
                  <a:moveTo>
                    <a:pt x="2483" y="1498"/>
                  </a:moveTo>
                  <a:cubicBezTo>
                    <a:pt x="2557" y="1498"/>
                    <a:pt x="2632" y="1543"/>
                    <a:pt x="2632" y="1632"/>
                  </a:cubicBezTo>
                  <a:cubicBezTo>
                    <a:pt x="2632" y="1704"/>
                    <a:pt x="2572" y="1763"/>
                    <a:pt x="2501" y="1763"/>
                  </a:cubicBezTo>
                  <a:lnTo>
                    <a:pt x="2334" y="1763"/>
                  </a:lnTo>
                  <a:lnTo>
                    <a:pt x="2334" y="1632"/>
                  </a:lnTo>
                  <a:cubicBezTo>
                    <a:pt x="2334" y="1543"/>
                    <a:pt x="2408" y="1498"/>
                    <a:pt x="2483" y="1498"/>
                  </a:cubicBezTo>
                  <a:close/>
                  <a:moveTo>
                    <a:pt x="1989" y="2085"/>
                  </a:moveTo>
                  <a:lnTo>
                    <a:pt x="1989" y="3776"/>
                  </a:lnTo>
                  <a:lnTo>
                    <a:pt x="1739" y="3776"/>
                  </a:lnTo>
                  <a:lnTo>
                    <a:pt x="1739" y="2085"/>
                  </a:lnTo>
                  <a:close/>
                  <a:moveTo>
                    <a:pt x="2524" y="4097"/>
                  </a:moveTo>
                  <a:lnTo>
                    <a:pt x="2524" y="4430"/>
                  </a:lnTo>
                  <a:lnTo>
                    <a:pt x="1215" y="4430"/>
                  </a:lnTo>
                  <a:lnTo>
                    <a:pt x="1215" y="4097"/>
                  </a:lnTo>
                  <a:close/>
                  <a:moveTo>
                    <a:pt x="2512" y="4752"/>
                  </a:moveTo>
                  <a:lnTo>
                    <a:pt x="2512" y="4942"/>
                  </a:lnTo>
                  <a:lnTo>
                    <a:pt x="2524" y="4942"/>
                  </a:lnTo>
                  <a:cubicBezTo>
                    <a:pt x="2524" y="5026"/>
                    <a:pt x="2465" y="5085"/>
                    <a:pt x="2393" y="5085"/>
                  </a:cubicBezTo>
                  <a:lnTo>
                    <a:pt x="1334" y="5085"/>
                  </a:lnTo>
                  <a:cubicBezTo>
                    <a:pt x="1262" y="5085"/>
                    <a:pt x="1203" y="5026"/>
                    <a:pt x="1203" y="4942"/>
                  </a:cubicBezTo>
                  <a:lnTo>
                    <a:pt x="1203" y="4752"/>
                  </a:lnTo>
                  <a:close/>
                  <a:moveTo>
                    <a:pt x="2227" y="5395"/>
                  </a:moveTo>
                  <a:cubicBezTo>
                    <a:pt x="2203" y="5561"/>
                    <a:pt x="2048" y="5681"/>
                    <a:pt x="1870" y="5681"/>
                  </a:cubicBezTo>
                  <a:cubicBezTo>
                    <a:pt x="1691" y="5681"/>
                    <a:pt x="1548" y="5561"/>
                    <a:pt x="1500" y="5395"/>
                  </a:cubicBezTo>
                  <a:close/>
                  <a:moveTo>
                    <a:pt x="1874" y="1"/>
                  </a:moveTo>
                  <a:cubicBezTo>
                    <a:pt x="834" y="1"/>
                    <a:pt x="0" y="837"/>
                    <a:pt x="0" y="1882"/>
                  </a:cubicBezTo>
                  <a:cubicBezTo>
                    <a:pt x="0" y="2406"/>
                    <a:pt x="215" y="2906"/>
                    <a:pt x="607" y="3264"/>
                  </a:cubicBezTo>
                  <a:cubicBezTo>
                    <a:pt x="786" y="3418"/>
                    <a:pt x="869" y="3656"/>
                    <a:pt x="869" y="3895"/>
                  </a:cubicBezTo>
                  <a:lnTo>
                    <a:pt x="869" y="4942"/>
                  </a:lnTo>
                  <a:cubicBezTo>
                    <a:pt x="869" y="5145"/>
                    <a:pt x="988" y="5300"/>
                    <a:pt x="1155" y="5359"/>
                  </a:cubicBezTo>
                  <a:cubicBezTo>
                    <a:pt x="1191" y="5716"/>
                    <a:pt x="1489" y="6014"/>
                    <a:pt x="1858" y="6014"/>
                  </a:cubicBezTo>
                  <a:cubicBezTo>
                    <a:pt x="2227" y="6014"/>
                    <a:pt x="2524" y="5740"/>
                    <a:pt x="2560" y="5359"/>
                  </a:cubicBezTo>
                  <a:cubicBezTo>
                    <a:pt x="2715" y="5288"/>
                    <a:pt x="2834" y="5121"/>
                    <a:pt x="2834" y="4942"/>
                  </a:cubicBezTo>
                  <a:lnTo>
                    <a:pt x="2834" y="3871"/>
                  </a:lnTo>
                  <a:cubicBezTo>
                    <a:pt x="2834" y="3811"/>
                    <a:pt x="2834" y="3752"/>
                    <a:pt x="2858" y="3692"/>
                  </a:cubicBezTo>
                  <a:cubicBezTo>
                    <a:pt x="2870" y="3609"/>
                    <a:pt x="2822" y="3514"/>
                    <a:pt x="2727" y="3502"/>
                  </a:cubicBezTo>
                  <a:cubicBezTo>
                    <a:pt x="2718" y="3500"/>
                    <a:pt x="2710" y="3500"/>
                    <a:pt x="2701" y="3500"/>
                  </a:cubicBezTo>
                  <a:cubicBezTo>
                    <a:pt x="2627" y="3500"/>
                    <a:pt x="2558" y="3546"/>
                    <a:pt x="2536" y="3621"/>
                  </a:cubicBezTo>
                  <a:cubicBezTo>
                    <a:pt x="2524" y="3668"/>
                    <a:pt x="2524" y="3728"/>
                    <a:pt x="2512" y="3776"/>
                  </a:cubicBezTo>
                  <a:lnTo>
                    <a:pt x="2298" y="3776"/>
                  </a:lnTo>
                  <a:lnTo>
                    <a:pt x="2298" y="2085"/>
                  </a:lnTo>
                  <a:lnTo>
                    <a:pt x="2465" y="2085"/>
                  </a:lnTo>
                  <a:cubicBezTo>
                    <a:pt x="2715" y="2085"/>
                    <a:pt x="2929" y="1882"/>
                    <a:pt x="2929" y="1632"/>
                  </a:cubicBezTo>
                  <a:cubicBezTo>
                    <a:pt x="2929" y="1370"/>
                    <a:pt x="2715" y="1168"/>
                    <a:pt x="2465" y="1168"/>
                  </a:cubicBezTo>
                  <a:lnTo>
                    <a:pt x="2441" y="1168"/>
                  </a:lnTo>
                  <a:cubicBezTo>
                    <a:pt x="2179" y="1168"/>
                    <a:pt x="1977" y="1370"/>
                    <a:pt x="1977" y="1632"/>
                  </a:cubicBezTo>
                  <a:lnTo>
                    <a:pt x="1977" y="1763"/>
                  </a:lnTo>
                  <a:lnTo>
                    <a:pt x="1727" y="1763"/>
                  </a:lnTo>
                  <a:lnTo>
                    <a:pt x="1727" y="1632"/>
                  </a:lnTo>
                  <a:cubicBezTo>
                    <a:pt x="1727" y="1370"/>
                    <a:pt x="1512" y="1168"/>
                    <a:pt x="1262" y="1168"/>
                  </a:cubicBezTo>
                  <a:lnTo>
                    <a:pt x="1227" y="1168"/>
                  </a:lnTo>
                  <a:cubicBezTo>
                    <a:pt x="977" y="1168"/>
                    <a:pt x="774" y="1370"/>
                    <a:pt x="774" y="1632"/>
                  </a:cubicBezTo>
                  <a:cubicBezTo>
                    <a:pt x="774" y="1882"/>
                    <a:pt x="977" y="2085"/>
                    <a:pt x="1227" y="2085"/>
                  </a:cubicBezTo>
                  <a:lnTo>
                    <a:pt x="1393" y="2085"/>
                  </a:lnTo>
                  <a:lnTo>
                    <a:pt x="1393" y="3776"/>
                  </a:lnTo>
                  <a:lnTo>
                    <a:pt x="1191" y="3776"/>
                  </a:lnTo>
                  <a:cubicBezTo>
                    <a:pt x="1155" y="3478"/>
                    <a:pt x="1024" y="3204"/>
                    <a:pt x="810" y="3014"/>
                  </a:cubicBezTo>
                  <a:cubicBezTo>
                    <a:pt x="488" y="2716"/>
                    <a:pt x="310" y="2299"/>
                    <a:pt x="310" y="1871"/>
                  </a:cubicBezTo>
                  <a:cubicBezTo>
                    <a:pt x="310" y="1013"/>
                    <a:pt x="988" y="323"/>
                    <a:pt x="1858" y="323"/>
                  </a:cubicBezTo>
                  <a:lnTo>
                    <a:pt x="1905" y="323"/>
                  </a:lnTo>
                  <a:cubicBezTo>
                    <a:pt x="2715" y="335"/>
                    <a:pt x="3394" y="1013"/>
                    <a:pt x="3405" y="1835"/>
                  </a:cubicBezTo>
                  <a:lnTo>
                    <a:pt x="3405" y="1847"/>
                  </a:lnTo>
                  <a:cubicBezTo>
                    <a:pt x="3405" y="2287"/>
                    <a:pt x="3239" y="2668"/>
                    <a:pt x="2929" y="2966"/>
                  </a:cubicBezTo>
                  <a:cubicBezTo>
                    <a:pt x="2870" y="3025"/>
                    <a:pt x="2858" y="3133"/>
                    <a:pt x="2929" y="3204"/>
                  </a:cubicBezTo>
                  <a:cubicBezTo>
                    <a:pt x="2965" y="3240"/>
                    <a:pt x="3007" y="3258"/>
                    <a:pt x="3048" y="3258"/>
                  </a:cubicBezTo>
                  <a:cubicBezTo>
                    <a:pt x="3090" y="3258"/>
                    <a:pt x="3132" y="3240"/>
                    <a:pt x="3167" y="3204"/>
                  </a:cubicBezTo>
                  <a:cubicBezTo>
                    <a:pt x="3906" y="2502"/>
                    <a:pt x="3941" y="1299"/>
                    <a:pt x="3191" y="561"/>
                  </a:cubicBezTo>
                  <a:cubicBezTo>
                    <a:pt x="2858" y="216"/>
                    <a:pt x="2393" y="1"/>
                    <a:pt x="1917" y="1"/>
                  </a:cubicBezTo>
                  <a:cubicBezTo>
                    <a:pt x="1903" y="1"/>
                    <a:pt x="1888" y="1"/>
                    <a:pt x="187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6499;p61">
              <a:extLst>
                <a:ext uri="{FF2B5EF4-FFF2-40B4-BE49-F238E27FC236}">
                  <a16:creationId xmlns:a16="http://schemas.microsoft.com/office/drawing/2014/main" id="{512DB0AE-25DD-43E4-9B98-DCC4EE50EA30}"/>
                </a:ext>
              </a:extLst>
            </p:cNvPr>
            <p:cNvSpPr/>
            <p:nvPr/>
          </p:nvSpPr>
          <p:spPr>
            <a:xfrm>
              <a:off x="1502232" y="2449259"/>
              <a:ext cx="10655" cy="25380"/>
            </a:xfrm>
            <a:custGeom>
              <a:avLst/>
              <a:gdLst/>
              <a:ahLst/>
              <a:cxnLst/>
              <a:rect l="l" t="t" r="r" b="b"/>
              <a:pathLst>
                <a:path w="335" h="798" extrusionOk="0">
                  <a:moveTo>
                    <a:pt x="168" y="0"/>
                  </a:moveTo>
                  <a:cubicBezTo>
                    <a:pt x="84" y="0"/>
                    <a:pt x="1" y="84"/>
                    <a:pt x="1" y="167"/>
                  </a:cubicBezTo>
                  <a:lnTo>
                    <a:pt x="1" y="631"/>
                  </a:lnTo>
                  <a:cubicBezTo>
                    <a:pt x="1" y="715"/>
                    <a:pt x="84" y="798"/>
                    <a:pt x="168" y="798"/>
                  </a:cubicBezTo>
                  <a:cubicBezTo>
                    <a:pt x="263" y="798"/>
                    <a:pt x="334" y="715"/>
                    <a:pt x="334" y="631"/>
                  </a:cubicBezTo>
                  <a:lnTo>
                    <a:pt x="334" y="167"/>
                  </a:lnTo>
                  <a:cubicBezTo>
                    <a:pt x="334" y="84"/>
                    <a:pt x="263" y="0"/>
                    <a:pt x="16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6500;p61">
              <a:extLst>
                <a:ext uri="{FF2B5EF4-FFF2-40B4-BE49-F238E27FC236}">
                  <a16:creationId xmlns:a16="http://schemas.microsoft.com/office/drawing/2014/main" id="{CAD49F24-0A58-4A48-876D-3C34EA777D8C}"/>
                </a:ext>
              </a:extLst>
            </p:cNvPr>
            <p:cNvSpPr/>
            <p:nvPr/>
          </p:nvSpPr>
          <p:spPr>
            <a:xfrm>
              <a:off x="1458309" y="2460582"/>
              <a:ext cx="18988" cy="23090"/>
            </a:xfrm>
            <a:custGeom>
              <a:avLst/>
              <a:gdLst/>
              <a:ahLst/>
              <a:cxnLst/>
              <a:rect l="l" t="t" r="r" b="b"/>
              <a:pathLst>
                <a:path w="597" h="726" extrusionOk="0">
                  <a:moveTo>
                    <a:pt x="190" y="1"/>
                  </a:moveTo>
                  <a:cubicBezTo>
                    <a:pt x="161" y="1"/>
                    <a:pt x="132" y="9"/>
                    <a:pt x="108" y="25"/>
                  </a:cubicBezTo>
                  <a:cubicBezTo>
                    <a:pt x="25" y="61"/>
                    <a:pt x="1" y="168"/>
                    <a:pt x="48" y="240"/>
                  </a:cubicBezTo>
                  <a:lnTo>
                    <a:pt x="275" y="644"/>
                  </a:lnTo>
                  <a:cubicBezTo>
                    <a:pt x="299" y="693"/>
                    <a:pt x="357" y="726"/>
                    <a:pt x="414" y="726"/>
                  </a:cubicBezTo>
                  <a:cubicBezTo>
                    <a:pt x="441" y="726"/>
                    <a:pt x="466" y="719"/>
                    <a:pt x="489" y="704"/>
                  </a:cubicBezTo>
                  <a:cubicBezTo>
                    <a:pt x="572" y="656"/>
                    <a:pt x="596" y="573"/>
                    <a:pt x="548" y="478"/>
                  </a:cubicBezTo>
                  <a:lnTo>
                    <a:pt x="322" y="85"/>
                  </a:lnTo>
                  <a:cubicBezTo>
                    <a:pt x="299" y="30"/>
                    <a:pt x="244" y="1"/>
                    <a:pt x="19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6501;p61">
              <a:extLst>
                <a:ext uri="{FF2B5EF4-FFF2-40B4-BE49-F238E27FC236}">
                  <a16:creationId xmlns:a16="http://schemas.microsoft.com/office/drawing/2014/main" id="{0428D429-54D7-4F77-9A2F-20D428F9BED4}"/>
                </a:ext>
              </a:extLst>
            </p:cNvPr>
            <p:cNvSpPr/>
            <p:nvPr/>
          </p:nvSpPr>
          <p:spPr>
            <a:xfrm>
              <a:off x="1425741" y="2492768"/>
              <a:ext cx="25031" cy="17874"/>
            </a:xfrm>
            <a:custGeom>
              <a:avLst/>
              <a:gdLst/>
              <a:ahLst/>
              <a:cxnLst/>
              <a:rect l="l" t="t" r="r" b="b"/>
              <a:pathLst>
                <a:path w="787" h="562" extrusionOk="0">
                  <a:moveTo>
                    <a:pt x="181" y="1"/>
                  </a:moveTo>
                  <a:cubicBezTo>
                    <a:pt x="126" y="1"/>
                    <a:pt x="72" y="30"/>
                    <a:pt x="48" y="85"/>
                  </a:cubicBezTo>
                  <a:cubicBezTo>
                    <a:pt x="1" y="156"/>
                    <a:pt x="25" y="263"/>
                    <a:pt x="108" y="299"/>
                  </a:cubicBezTo>
                  <a:cubicBezTo>
                    <a:pt x="501" y="525"/>
                    <a:pt x="501" y="561"/>
                    <a:pt x="584" y="561"/>
                  </a:cubicBezTo>
                  <a:cubicBezTo>
                    <a:pt x="632" y="561"/>
                    <a:pt x="703" y="525"/>
                    <a:pt x="727" y="466"/>
                  </a:cubicBezTo>
                  <a:cubicBezTo>
                    <a:pt x="787" y="394"/>
                    <a:pt x="751" y="287"/>
                    <a:pt x="668" y="240"/>
                  </a:cubicBezTo>
                  <a:lnTo>
                    <a:pt x="263" y="25"/>
                  </a:lnTo>
                  <a:cubicBezTo>
                    <a:pt x="238" y="9"/>
                    <a:pt x="209" y="1"/>
                    <a:pt x="18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6502;p61">
              <a:extLst>
                <a:ext uri="{FF2B5EF4-FFF2-40B4-BE49-F238E27FC236}">
                  <a16:creationId xmlns:a16="http://schemas.microsoft.com/office/drawing/2014/main" id="{BE831E4B-986D-4F1A-AC64-B626B5AC5C73}"/>
                </a:ext>
              </a:extLst>
            </p:cNvPr>
            <p:cNvSpPr/>
            <p:nvPr/>
          </p:nvSpPr>
          <p:spPr>
            <a:xfrm>
              <a:off x="1414768" y="2535959"/>
              <a:ext cx="25031" cy="10655"/>
            </a:xfrm>
            <a:custGeom>
              <a:avLst/>
              <a:gdLst/>
              <a:ahLst/>
              <a:cxnLst/>
              <a:rect l="l" t="t" r="r" b="b"/>
              <a:pathLst>
                <a:path w="787" h="335" extrusionOk="0">
                  <a:moveTo>
                    <a:pt x="167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51"/>
                    <a:pt x="72" y="334"/>
                    <a:pt x="167" y="334"/>
                  </a:cubicBezTo>
                  <a:lnTo>
                    <a:pt x="632" y="334"/>
                  </a:lnTo>
                  <a:cubicBezTo>
                    <a:pt x="715" y="334"/>
                    <a:pt x="786" y="251"/>
                    <a:pt x="786" y="167"/>
                  </a:cubicBezTo>
                  <a:cubicBezTo>
                    <a:pt x="786" y="72"/>
                    <a:pt x="715" y="1"/>
                    <a:pt x="63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6503;p61">
              <a:extLst>
                <a:ext uri="{FF2B5EF4-FFF2-40B4-BE49-F238E27FC236}">
                  <a16:creationId xmlns:a16="http://schemas.microsoft.com/office/drawing/2014/main" id="{E8DD1C9C-CA98-4250-8095-B774BE01B880}"/>
                </a:ext>
              </a:extLst>
            </p:cNvPr>
            <p:cNvSpPr/>
            <p:nvPr/>
          </p:nvSpPr>
          <p:spPr>
            <a:xfrm>
              <a:off x="1573825" y="2537104"/>
              <a:ext cx="24999" cy="10241"/>
            </a:xfrm>
            <a:custGeom>
              <a:avLst/>
              <a:gdLst/>
              <a:ahLst/>
              <a:cxnLst/>
              <a:rect l="l" t="t" r="r" b="b"/>
              <a:pathLst>
                <a:path w="786" h="322" extrusionOk="0">
                  <a:moveTo>
                    <a:pt x="167" y="0"/>
                  </a:moveTo>
                  <a:cubicBezTo>
                    <a:pt x="72" y="0"/>
                    <a:pt x="0" y="72"/>
                    <a:pt x="0" y="155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631" y="322"/>
                  </a:lnTo>
                  <a:cubicBezTo>
                    <a:pt x="715" y="322"/>
                    <a:pt x="786" y="251"/>
                    <a:pt x="786" y="155"/>
                  </a:cubicBezTo>
                  <a:cubicBezTo>
                    <a:pt x="786" y="72"/>
                    <a:pt x="715" y="0"/>
                    <a:pt x="63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6504;p61">
              <a:extLst>
                <a:ext uri="{FF2B5EF4-FFF2-40B4-BE49-F238E27FC236}">
                  <a16:creationId xmlns:a16="http://schemas.microsoft.com/office/drawing/2014/main" id="{7D9D01BF-08A1-4820-95B8-77F8DF7F5CB1}"/>
                </a:ext>
              </a:extLst>
            </p:cNvPr>
            <p:cNvSpPr/>
            <p:nvPr/>
          </p:nvSpPr>
          <p:spPr>
            <a:xfrm>
              <a:off x="1563965" y="2493627"/>
              <a:ext cx="24649" cy="17525"/>
            </a:xfrm>
            <a:custGeom>
              <a:avLst/>
              <a:gdLst/>
              <a:ahLst/>
              <a:cxnLst/>
              <a:rect l="l" t="t" r="r" b="b"/>
              <a:pathLst>
                <a:path w="775" h="551" extrusionOk="0">
                  <a:moveTo>
                    <a:pt x="576" y="0"/>
                  </a:moveTo>
                  <a:cubicBezTo>
                    <a:pt x="549" y="0"/>
                    <a:pt x="523" y="7"/>
                    <a:pt x="501" y="22"/>
                  </a:cubicBezTo>
                  <a:lnTo>
                    <a:pt x="108" y="248"/>
                  </a:lnTo>
                  <a:cubicBezTo>
                    <a:pt x="24" y="296"/>
                    <a:pt x="1" y="391"/>
                    <a:pt x="48" y="475"/>
                  </a:cubicBezTo>
                  <a:cubicBezTo>
                    <a:pt x="73" y="524"/>
                    <a:pt x="132" y="550"/>
                    <a:pt x="189" y="550"/>
                  </a:cubicBezTo>
                  <a:cubicBezTo>
                    <a:pt x="215" y="550"/>
                    <a:pt x="240" y="545"/>
                    <a:pt x="263" y="534"/>
                  </a:cubicBezTo>
                  <a:lnTo>
                    <a:pt x="667" y="308"/>
                  </a:lnTo>
                  <a:cubicBezTo>
                    <a:pt x="739" y="260"/>
                    <a:pt x="774" y="153"/>
                    <a:pt x="727" y="82"/>
                  </a:cubicBezTo>
                  <a:cubicBezTo>
                    <a:pt x="694" y="33"/>
                    <a:pt x="633" y="0"/>
                    <a:pt x="57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6505;p61">
              <a:extLst>
                <a:ext uri="{FF2B5EF4-FFF2-40B4-BE49-F238E27FC236}">
                  <a16:creationId xmlns:a16="http://schemas.microsoft.com/office/drawing/2014/main" id="{4F2CFE39-124D-489A-A77C-ECD1A122519E}"/>
                </a:ext>
              </a:extLst>
            </p:cNvPr>
            <p:cNvSpPr/>
            <p:nvPr/>
          </p:nvSpPr>
          <p:spPr>
            <a:xfrm>
              <a:off x="1537853" y="2461440"/>
              <a:ext cx="18956" cy="23090"/>
            </a:xfrm>
            <a:custGeom>
              <a:avLst/>
              <a:gdLst/>
              <a:ahLst/>
              <a:cxnLst/>
              <a:rect l="l" t="t" r="r" b="b"/>
              <a:pathLst>
                <a:path w="596" h="726" extrusionOk="0">
                  <a:moveTo>
                    <a:pt x="414" y="0"/>
                  </a:moveTo>
                  <a:cubicBezTo>
                    <a:pt x="357" y="0"/>
                    <a:pt x="298" y="33"/>
                    <a:pt x="274" y="82"/>
                  </a:cubicBezTo>
                  <a:lnTo>
                    <a:pt x="48" y="486"/>
                  </a:lnTo>
                  <a:cubicBezTo>
                    <a:pt x="0" y="558"/>
                    <a:pt x="36" y="665"/>
                    <a:pt x="107" y="701"/>
                  </a:cubicBezTo>
                  <a:cubicBezTo>
                    <a:pt x="132" y="718"/>
                    <a:pt x="162" y="725"/>
                    <a:pt x="192" y="725"/>
                  </a:cubicBezTo>
                  <a:cubicBezTo>
                    <a:pt x="247" y="725"/>
                    <a:pt x="303" y="699"/>
                    <a:pt x="333" y="653"/>
                  </a:cubicBezTo>
                  <a:lnTo>
                    <a:pt x="548" y="248"/>
                  </a:lnTo>
                  <a:cubicBezTo>
                    <a:pt x="595" y="177"/>
                    <a:pt x="572" y="70"/>
                    <a:pt x="488" y="22"/>
                  </a:cubicBezTo>
                  <a:cubicBezTo>
                    <a:pt x="466" y="7"/>
                    <a:pt x="440" y="0"/>
                    <a:pt x="41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" name="Google Shape;4068;p57">
            <a:extLst>
              <a:ext uri="{FF2B5EF4-FFF2-40B4-BE49-F238E27FC236}">
                <a16:creationId xmlns:a16="http://schemas.microsoft.com/office/drawing/2014/main" id="{8929AA85-BCB2-4C4B-8C67-C087F1409F70}"/>
              </a:ext>
            </a:extLst>
          </p:cNvPr>
          <p:cNvGrpSpPr/>
          <p:nvPr/>
        </p:nvGrpSpPr>
        <p:grpSpPr>
          <a:xfrm>
            <a:off x="627782" y="2445783"/>
            <a:ext cx="344065" cy="368644"/>
            <a:chOff x="4149138" y="4121151"/>
            <a:chExt cx="344065" cy="368644"/>
          </a:xfrm>
        </p:grpSpPr>
        <p:sp>
          <p:nvSpPr>
            <p:cNvPr id="23" name="Google Shape;4069;p57">
              <a:extLst>
                <a:ext uri="{FF2B5EF4-FFF2-40B4-BE49-F238E27FC236}">
                  <a16:creationId xmlns:a16="http://schemas.microsoft.com/office/drawing/2014/main" id="{186A9A89-560C-43F1-B30A-6622733F7767}"/>
                </a:ext>
              </a:extLst>
            </p:cNvPr>
            <p:cNvSpPr/>
            <p:nvPr/>
          </p:nvSpPr>
          <p:spPr>
            <a:xfrm>
              <a:off x="4205853" y="4182724"/>
              <a:ext cx="225746" cy="307071"/>
            </a:xfrm>
            <a:custGeom>
              <a:avLst/>
              <a:gdLst/>
              <a:ahLst/>
              <a:cxnLst/>
              <a:rect l="l" t="t" r="r" b="b"/>
              <a:pathLst>
                <a:path w="7109" h="9670" extrusionOk="0">
                  <a:moveTo>
                    <a:pt x="3643" y="359"/>
                  </a:moveTo>
                  <a:cubicBezTo>
                    <a:pt x="4417" y="359"/>
                    <a:pt x="5132" y="645"/>
                    <a:pt x="5703" y="1157"/>
                  </a:cubicBezTo>
                  <a:cubicBezTo>
                    <a:pt x="6358" y="1752"/>
                    <a:pt x="6751" y="2597"/>
                    <a:pt x="6751" y="3478"/>
                  </a:cubicBezTo>
                  <a:cubicBezTo>
                    <a:pt x="6739" y="4074"/>
                    <a:pt x="6572" y="4669"/>
                    <a:pt x="6251" y="5157"/>
                  </a:cubicBezTo>
                  <a:cubicBezTo>
                    <a:pt x="5929" y="5645"/>
                    <a:pt x="5489" y="6038"/>
                    <a:pt x="4953" y="6288"/>
                  </a:cubicBezTo>
                  <a:cubicBezTo>
                    <a:pt x="4620" y="6431"/>
                    <a:pt x="4417" y="6776"/>
                    <a:pt x="4417" y="7146"/>
                  </a:cubicBezTo>
                  <a:lnTo>
                    <a:pt x="4417" y="7360"/>
                  </a:lnTo>
                  <a:lnTo>
                    <a:pt x="2834" y="7360"/>
                  </a:lnTo>
                  <a:lnTo>
                    <a:pt x="2834" y="7146"/>
                  </a:lnTo>
                  <a:cubicBezTo>
                    <a:pt x="2834" y="6776"/>
                    <a:pt x="2631" y="6455"/>
                    <a:pt x="2298" y="6288"/>
                  </a:cubicBezTo>
                  <a:cubicBezTo>
                    <a:pt x="1084" y="5705"/>
                    <a:pt x="381" y="4407"/>
                    <a:pt x="548" y="3074"/>
                  </a:cubicBezTo>
                  <a:cubicBezTo>
                    <a:pt x="726" y="1669"/>
                    <a:pt x="1869" y="526"/>
                    <a:pt x="3286" y="383"/>
                  </a:cubicBezTo>
                  <a:cubicBezTo>
                    <a:pt x="3405" y="359"/>
                    <a:pt x="3524" y="359"/>
                    <a:pt x="3643" y="359"/>
                  </a:cubicBezTo>
                  <a:close/>
                  <a:moveTo>
                    <a:pt x="4417" y="7729"/>
                  </a:moveTo>
                  <a:lnTo>
                    <a:pt x="4417" y="8324"/>
                  </a:lnTo>
                  <a:cubicBezTo>
                    <a:pt x="4417" y="8443"/>
                    <a:pt x="4322" y="8539"/>
                    <a:pt x="4203" y="8539"/>
                  </a:cubicBezTo>
                  <a:lnTo>
                    <a:pt x="3048" y="8539"/>
                  </a:lnTo>
                  <a:cubicBezTo>
                    <a:pt x="2929" y="8539"/>
                    <a:pt x="2834" y="8443"/>
                    <a:pt x="2834" y="8324"/>
                  </a:cubicBezTo>
                  <a:lnTo>
                    <a:pt x="2834" y="7729"/>
                  </a:lnTo>
                  <a:close/>
                  <a:moveTo>
                    <a:pt x="4024" y="8896"/>
                  </a:moveTo>
                  <a:lnTo>
                    <a:pt x="4024" y="9098"/>
                  </a:lnTo>
                  <a:cubicBezTo>
                    <a:pt x="4024" y="9217"/>
                    <a:pt x="3941" y="9313"/>
                    <a:pt x="3822" y="9313"/>
                  </a:cubicBezTo>
                  <a:lnTo>
                    <a:pt x="3429" y="9313"/>
                  </a:lnTo>
                  <a:cubicBezTo>
                    <a:pt x="3310" y="9313"/>
                    <a:pt x="3227" y="9217"/>
                    <a:pt x="3227" y="9098"/>
                  </a:cubicBezTo>
                  <a:lnTo>
                    <a:pt x="3227" y="8896"/>
                  </a:lnTo>
                  <a:close/>
                  <a:moveTo>
                    <a:pt x="3658" y="1"/>
                  </a:moveTo>
                  <a:cubicBezTo>
                    <a:pt x="3519" y="1"/>
                    <a:pt x="3379" y="9"/>
                    <a:pt x="3239" y="26"/>
                  </a:cubicBezTo>
                  <a:cubicBezTo>
                    <a:pt x="1667" y="204"/>
                    <a:pt x="381" y="1466"/>
                    <a:pt x="191" y="3026"/>
                  </a:cubicBezTo>
                  <a:cubicBezTo>
                    <a:pt x="0" y="4526"/>
                    <a:pt x="786" y="5979"/>
                    <a:pt x="2155" y="6610"/>
                  </a:cubicBezTo>
                  <a:cubicBezTo>
                    <a:pt x="2358" y="6705"/>
                    <a:pt x="2477" y="6931"/>
                    <a:pt x="2477" y="7146"/>
                  </a:cubicBezTo>
                  <a:lnTo>
                    <a:pt x="2477" y="8324"/>
                  </a:lnTo>
                  <a:cubicBezTo>
                    <a:pt x="2477" y="8574"/>
                    <a:pt x="2643" y="8789"/>
                    <a:pt x="2870" y="8860"/>
                  </a:cubicBezTo>
                  <a:lnTo>
                    <a:pt x="2870" y="9098"/>
                  </a:lnTo>
                  <a:cubicBezTo>
                    <a:pt x="2870" y="9408"/>
                    <a:pt x="3120" y="9670"/>
                    <a:pt x="3429" y="9670"/>
                  </a:cubicBezTo>
                  <a:lnTo>
                    <a:pt x="3822" y="9670"/>
                  </a:lnTo>
                  <a:cubicBezTo>
                    <a:pt x="4132" y="9670"/>
                    <a:pt x="4382" y="9408"/>
                    <a:pt x="4382" y="9098"/>
                  </a:cubicBezTo>
                  <a:lnTo>
                    <a:pt x="4382" y="8860"/>
                  </a:lnTo>
                  <a:cubicBezTo>
                    <a:pt x="4608" y="8789"/>
                    <a:pt x="4775" y="8574"/>
                    <a:pt x="4775" y="8324"/>
                  </a:cubicBezTo>
                  <a:lnTo>
                    <a:pt x="4775" y="7146"/>
                  </a:lnTo>
                  <a:cubicBezTo>
                    <a:pt x="4775" y="6931"/>
                    <a:pt x="4906" y="6717"/>
                    <a:pt x="5096" y="6610"/>
                  </a:cubicBezTo>
                  <a:cubicBezTo>
                    <a:pt x="5691" y="6336"/>
                    <a:pt x="6191" y="5895"/>
                    <a:pt x="6549" y="5348"/>
                  </a:cubicBezTo>
                  <a:cubicBezTo>
                    <a:pt x="6906" y="4788"/>
                    <a:pt x="7096" y="4133"/>
                    <a:pt x="7096" y="3455"/>
                  </a:cubicBezTo>
                  <a:cubicBezTo>
                    <a:pt x="7108" y="2490"/>
                    <a:pt x="6680" y="1538"/>
                    <a:pt x="5953" y="883"/>
                  </a:cubicBezTo>
                  <a:cubicBezTo>
                    <a:pt x="5309" y="310"/>
                    <a:pt x="4506" y="1"/>
                    <a:pt x="365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4070;p57">
              <a:extLst>
                <a:ext uri="{FF2B5EF4-FFF2-40B4-BE49-F238E27FC236}">
                  <a16:creationId xmlns:a16="http://schemas.microsoft.com/office/drawing/2014/main" id="{DE4D9076-C210-41BB-A407-5E8DA5686ADD}"/>
                </a:ext>
              </a:extLst>
            </p:cNvPr>
            <p:cNvSpPr/>
            <p:nvPr/>
          </p:nvSpPr>
          <p:spPr>
            <a:xfrm>
              <a:off x="4444777" y="4287484"/>
              <a:ext cx="48426" cy="11400"/>
            </a:xfrm>
            <a:custGeom>
              <a:avLst/>
              <a:gdLst/>
              <a:ahLst/>
              <a:cxnLst/>
              <a:rect l="l" t="t" r="r" b="b"/>
              <a:pathLst>
                <a:path w="1525" h="359" extrusionOk="0">
                  <a:moveTo>
                    <a:pt x="180" y="1"/>
                  </a:moveTo>
                  <a:cubicBezTo>
                    <a:pt x="72" y="1"/>
                    <a:pt x="1" y="72"/>
                    <a:pt x="1" y="179"/>
                  </a:cubicBezTo>
                  <a:cubicBezTo>
                    <a:pt x="1" y="275"/>
                    <a:pt x="72" y="358"/>
                    <a:pt x="180" y="358"/>
                  </a:cubicBezTo>
                  <a:lnTo>
                    <a:pt x="1346" y="358"/>
                  </a:lnTo>
                  <a:cubicBezTo>
                    <a:pt x="1442" y="358"/>
                    <a:pt x="1525" y="275"/>
                    <a:pt x="1525" y="179"/>
                  </a:cubicBezTo>
                  <a:cubicBezTo>
                    <a:pt x="1525" y="72"/>
                    <a:pt x="1430" y="1"/>
                    <a:pt x="134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4071;p57">
              <a:extLst>
                <a:ext uri="{FF2B5EF4-FFF2-40B4-BE49-F238E27FC236}">
                  <a16:creationId xmlns:a16="http://schemas.microsoft.com/office/drawing/2014/main" id="{6BE665B2-C1B1-445D-AEB6-CA0B86AEAC4A}"/>
                </a:ext>
              </a:extLst>
            </p:cNvPr>
            <p:cNvSpPr/>
            <p:nvPr/>
          </p:nvSpPr>
          <p:spPr>
            <a:xfrm>
              <a:off x="4149138" y="4287484"/>
              <a:ext cx="48426" cy="11400"/>
            </a:xfrm>
            <a:custGeom>
              <a:avLst/>
              <a:gdLst/>
              <a:ahLst/>
              <a:cxnLst/>
              <a:rect l="l" t="t" r="r" b="b"/>
              <a:pathLst>
                <a:path w="1525" h="359" extrusionOk="0">
                  <a:moveTo>
                    <a:pt x="179" y="1"/>
                  </a:moveTo>
                  <a:cubicBezTo>
                    <a:pt x="72" y="1"/>
                    <a:pt x="0" y="72"/>
                    <a:pt x="0" y="179"/>
                  </a:cubicBezTo>
                  <a:cubicBezTo>
                    <a:pt x="0" y="275"/>
                    <a:pt x="72" y="358"/>
                    <a:pt x="179" y="358"/>
                  </a:cubicBezTo>
                  <a:lnTo>
                    <a:pt x="1334" y="358"/>
                  </a:lnTo>
                  <a:cubicBezTo>
                    <a:pt x="1441" y="358"/>
                    <a:pt x="1512" y="275"/>
                    <a:pt x="1512" y="179"/>
                  </a:cubicBezTo>
                  <a:cubicBezTo>
                    <a:pt x="1524" y="72"/>
                    <a:pt x="1441" y="1"/>
                    <a:pt x="133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4072;p57">
              <a:extLst>
                <a:ext uri="{FF2B5EF4-FFF2-40B4-BE49-F238E27FC236}">
                  <a16:creationId xmlns:a16="http://schemas.microsoft.com/office/drawing/2014/main" id="{76D5CD10-E2CC-4DE9-8268-4542AC525821}"/>
                </a:ext>
              </a:extLst>
            </p:cNvPr>
            <p:cNvSpPr/>
            <p:nvPr/>
          </p:nvSpPr>
          <p:spPr>
            <a:xfrm>
              <a:off x="4315471" y="4121151"/>
              <a:ext cx="11400" cy="48045"/>
            </a:xfrm>
            <a:custGeom>
              <a:avLst/>
              <a:gdLst/>
              <a:ahLst/>
              <a:cxnLst/>
              <a:rect l="l" t="t" r="r" b="b"/>
              <a:pathLst>
                <a:path w="359" h="1513" extrusionOk="0">
                  <a:moveTo>
                    <a:pt x="180" y="0"/>
                  </a:moveTo>
                  <a:cubicBezTo>
                    <a:pt x="72" y="0"/>
                    <a:pt x="1" y="72"/>
                    <a:pt x="1" y="179"/>
                  </a:cubicBezTo>
                  <a:lnTo>
                    <a:pt x="1" y="1334"/>
                  </a:lnTo>
                  <a:cubicBezTo>
                    <a:pt x="1" y="1441"/>
                    <a:pt x="72" y="1512"/>
                    <a:pt x="180" y="1512"/>
                  </a:cubicBezTo>
                  <a:cubicBezTo>
                    <a:pt x="275" y="1512"/>
                    <a:pt x="358" y="1441"/>
                    <a:pt x="358" y="1334"/>
                  </a:cubicBezTo>
                  <a:lnTo>
                    <a:pt x="358" y="179"/>
                  </a:lnTo>
                  <a:cubicBezTo>
                    <a:pt x="358" y="72"/>
                    <a:pt x="275" y="0"/>
                    <a:pt x="18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4073;p57">
              <a:extLst>
                <a:ext uri="{FF2B5EF4-FFF2-40B4-BE49-F238E27FC236}">
                  <a16:creationId xmlns:a16="http://schemas.microsoft.com/office/drawing/2014/main" id="{44CF0CB2-D0E6-482D-91DB-50D4B98E3B95}"/>
                </a:ext>
              </a:extLst>
            </p:cNvPr>
            <p:cNvSpPr/>
            <p:nvPr/>
          </p:nvSpPr>
          <p:spPr>
            <a:xfrm>
              <a:off x="4378632" y="4159575"/>
              <a:ext cx="22705" cy="27754"/>
            </a:xfrm>
            <a:custGeom>
              <a:avLst/>
              <a:gdLst/>
              <a:ahLst/>
              <a:cxnLst/>
              <a:rect l="l" t="t" r="r" b="b"/>
              <a:pathLst>
                <a:path w="715" h="874" extrusionOk="0">
                  <a:moveTo>
                    <a:pt x="513" y="0"/>
                  </a:moveTo>
                  <a:cubicBezTo>
                    <a:pt x="451" y="0"/>
                    <a:pt x="387" y="27"/>
                    <a:pt x="346" y="76"/>
                  </a:cubicBezTo>
                  <a:lnTo>
                    <a:pt x="48" y="588"/>
                  </a:lnTo>
                  <a:cubicBezTo>
                    <a:pt x="0" y="671"/>
                    <a:pt x="24" y="778"/>
                    <a:pt x="107" y="838"/>
                  </a:cubicBezTo>
                  <a:cubicBezTo>
                    <a:pt x="131" y="850"/>
                    <a:pt x="167" y="874"/>
                    <a:pt x="191" y="874"/>
                  </a:cubicBezTo>
                  <a:cubicBezTo>
                    <a:pt x="250" y="874"/>
                    <a:pt x="310" y="838"/>
                    <a:pt x="358" y="778"/>
                  </a:cubicBezTo>
                  <a:lnTo>
                    <a:pt x="655" y="278"/>
                  </a:lnTo>
                  <a:cubicBezTo>
                    <a:pt x="715" y="171"/>
                    <a:pt x="691" y="64"/>
                    <a:pt x="596" y="16"/>
                  </a:cubicBezTo>
                  <a:cubicBezTo>
                    <a:pt x="570" y="5"/>
                    <a:pt x="542" y="0"/>
                    <a:pt x="51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4074;p57">
              <a:extLst>
                <a:ext uri="{FF2B5EF4-FFF2-40B4-BE49-F238E27FC236}">
                  <a16:creationId xmlns:a16="http://schemas.microsoft.com/office/drawing/2014/main" id="{1CD07760-8D51-44D9-AD4D-E07B7C6BBCAE}"/>
                </a:ext>
              </a:extLst>
            </p:cNvPr>
            <p:cNvSpPr/>
            <p:nvPr/>
          </p:nvSpPr>
          <p:spPr>
            <a:xfrm>
              <a:off x="4240243" y="4399103"/>
              <a:ext cx="22705" cy="27563"/>
            </a:xfrm>
            <a:custGeom>
              <a:avLst/>
              <a:gdLst/>
              <a:ahLst/>
              <a:cxnLst/>
              <a:rect l="l" t="t" r="r" b="b"/>
              <a:pathLst>
                <a:path w="715" h="868" extrusionOk="0">
                  <a:moveTo>
                    <a:pt x="507" y="0"/>
                  </a:moveTo>
                  <a:cubicBezTo>
                    <a:pt x="444" y="0"/>
                    <a:pt x="387" y="33"/>
                    <a:pt x="346" y="82"/>
                  </a:cubicBezTo>
                  <a:lnTo>
                    <a:pt x="48" y="594"/>
                  </a:lnTo>
                  <a:cubicBezTo>
                    <a:pt x="1" y="677"/>
                    <a:pt x="24" y="784"/>
                    <a:pt x="108" y="844"/>
                  </a:cubicBezTo>
                  <a:cubicBezTo>
                    <a:pt x="132" y="855"/>
                    <a:pt x="155" y="867"/>
                    <a:pt x="191" y="867"/>
                  </a:cubicBezTo>
                  <a:cubicBezTo>
                    <a:pt x="251" y="867"/>
                    <a:pt x="310" y="844"/>
                    <a:pt x="358" y="784"/>
                  </a:cubicBezTo>
                  <a:lnTo>
                    <a:pt x="655" y="272"/>
                  </a:lnTo>
                  <a:cubicBezTo>
                    <a:pt x="715" y="189"/>
                    <a:pt x="679" y="82"/>
                    <a:pt x="596" y="22"/>
                  </a:cubicBezTo>
                  <a:cubicBezTo>
                    <a:pt x="566" y="7"/>
                    <a:pt x="536" y="0"/>
                    <a:pt x="50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4075;p57">
              <a:extLst>
                <a:ext uri="{FF2B5EF4-FFF2-40B4-BE49-F238E27FC236}">
                  <a16:creationId xmlns:a16="http://schemas.microsoft.com/office/drawing/2014/main" id="{B66B580A-1E65-4C65-9CB2-1CC907977353}"/>
                </a:ext>
              </a:extLst>
            </p:cNvPr>
            <p:cNvSpPr/>
            <p:nvPr/>
          </p:nvSpPr>
          <p:spPr>
            <a:xfrm>
              <a:off x="4240243" y="4159130"/>
              <a:ext cx="22705" cy="28198"/>
            </a:xfrm>
            <a:custGeom>
              <a:avLst/>
              <a:gdLst/>
              <a:ahLst/>
              <a:cxnLst/>
              <a:rect l="l" t="t" r="r" b="b"/>
              <a:pathLst>
                <a:path w="715" h="888" extrusionOk="0">
                  <a:moveTo>
                    <a:pt x="213" y="1"/>
                  </a:moveTo>
                  <a:cubicBezTo>
                    <a:pt x="181" y="1"/>
                    <a:pt x="148" y="10"/>
                    <a:pt x="120" y="30"/>
                  </a:cubicBezTo>
                  <a:cubicBezTo>
                    <a:pt x="24" y="78"/>
                    <a:pt x="1" y="197"/>
                    <a:pt x="60" y="292"/>
                  </a:cubicBezTo>
                  <a:lnTo>
                    <a:pt x="358" y="792"/>
                  </a:lnTo>
                  <a:cubicBezTo>
                    <a:pt x="382" y="852"/>
                    <a:pt x="441" y="888"/>
                    <a:pt x="525" y="888"/>
                  </a:cubicBezTo>
                  <a:cubicBezTo>
                    <a:pt x="548" y="888"/>
                    <a:pt x="584" y="864"/>
                    <a:pt x="608" y="852"/>
                  </a:cubicBezTo>
                  <a:cubicBezTo>
                    <a:pt x="679" y="792"/>
                    <a:pt x="715" y="685"/>
                    <a:pt x="667" y="602"/>
                  </a:cubicBezTo>
                  <a:lnTo>
                    <a:pt x="370" y="90"/>
                  </a:lnTo>
                  <a:cubicBezTo>
                    <a:pt x="338" y="35"/>
                    <a:pt x="276" y="1"/>
                    <a:pt x="21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4076;p57">
              <a:extLst>
                <a:ext uri="{FF2B5EF4-FFF2-40B4-BE49-F238E27FC236}">
                  <a16:creationId xmlns:a16="http://schemas.microsoft.com/office/drawing/2014/main" id="{672557C5-5E21-4D40-A23D-FBDC0D625700}"/>
                </a:ext>
              </a:extLst>
            </p:cNvPr>
            <p:cNvSpPr/>
            <p:nvPr/>
          </p:nvSpPr>
          <p:spPr>
            <a:xfrm>
              <a:off x="4378632" y="4399230"/>
              <a:ext cx="22705" cy="28198"/>
            </a:xfrm>
            <a:custGeom>
              <a:avLst/>
              <a:gdLst/>
              <a:ahLst/>
              <a:cxnLst/>
              <a:rect l="l" t="t" r="r" b="b"/>
              <a:pathLst>
                <a:path w="715" h="888" extrusionOk="0">
                  <a:moveTo>
                    <a:pt x="221" y="0"/>
                  </a:moveTo>
                  <a:cubicBezTo>
                    <a:pt x="187" y="0"/>
                    <a:pt x="152" y="10"/>
                    <a:pt x="119" y="30"/>
                  </a:cubicBezTo>
                  <a:cubicBezTo>
                    <a:pt x="24" y="78"/>
                    <a:pt x="0" y="197"/>
                    <a:pt x="60" y="292"/>
                  </a:cubicBezTo>
                  <a:lnTo>
                    <a:pt x="358" y="792"/>
                  </a:lnTo>
                  <a:cubicBezTo>
                    <a:pt x="393" y="851"/>
                    <a:pt x="453" y="887"/>
                    <a:pt x="524" y="887"/>
                  </a:cubicBezTo>
                  <a:cubicBezTo>
                    <a:pt x="548" y="887"/>
                    <a:pt x="584" y="863"/>
                    <a:pt x="608" y="851"/>
                  </a:cubicBezTo>
                  <a:cubicBezTo>
                    <a:pt x="691" y="792"/>
                    <a:pt x="715" y="673"/>
                    <a:pt x="667" y="601"/>
                  </a:cubicBezTo>
                  <a:lnTo>
                    <a:pt x="369" y="89"/>
                  </a:lnTo>
                  <a:cubicBezTo>
                    <a:pt x="346" y="35"/>
                    <a:pt x="286" y="0"/>
                    <a:pt x="22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4077;p57">
              <a:extLst>
                <a:ext uri="{FF2B5EF4-FFF2-40B4-BE49-F238E27FC236}">
                  <a16:creationId xmlns:a16="http://schemas.microsoft.com/office/drawing/2014/main" id="{CC47E5B4-CED4-4FCA-9CA1-A0B3F66F57FA}"/>
                </a:ext>
              </a:extLst>
            </p:cNvPr>
            <p:cNvSpPr/>
            <p:nvPr/>
          </p:nvSpPr>
          <p:spPr>
            <a:xfrm>
              <a:off x="4426264" y="4351851"/>
              <a:ext cx="29532" cy="21117"/>
            </a:xfrm>
            <a:custGeom>
              <a:avLst/>
              <a:gdLst/>
              <a:ahLst/>
              <a:cxnLst/>
              <a:rect l="l" t="t" r="r" b="b"/>
              <a:pathLst>
                <a:path w="930" h="665" extrusionOk="0">
                  <a:moveTo>
                    <a:pt x="215" y="0"/>
                  </a:moveTo>
                  <a:cubicBezTo>
                    <a:pt x="152" y="0"/>
                    <a:pt x="89" y="32"/>
                    <a:pt x="48" y="81"/>
                  </a:cubicBezTo>
                  <a:cubicBezTo>
                    <a:pt x="1" y="177"/>
                    <a:pt x="36" y="272"/>
                    <a:pt x="108" y="331"/>
                  </a:cubicBezTo>
                  <a:lnTo>
                    <a:pt x="608" y="629"/>
                  </a:lnTo>
                  <a:cubicBezTo>
                    <a:pt x="643" y="653"/>
                    <a:pt x="667" y="665"/>
                    <a:pt x="703" y="665"/>
                  </a:cubicBezTo>
                  <a:cubicBezTo>
                    <a:pt x="763" y="665"/>
                    <a:pt x="822" y="629"/>
                    <a:pt x="870" y="569"/>
                  </a:cubicBezTo>
                  <a:cubicBezTo>
                    <a:pt x="929" y="486"/>
                    <a:pt x="893" y="367"/>
                    <a:pt x="810" y="319"/>
                  </a:cubicBezTo>
                  <a:lnTo>
                    <a:pt x="298" y="22"/>
                  </a:lnTo>
                  <a:cubicBezTo>
                    <a:pt x="272" y="7"/>
                    <a:pt x="244" y="0"/>
                    <a:pt x="21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4078;p57">
              <a:extLst>
                <a:ext uri="{FF2B5EF4-FFF2-40B4-BE49-F238E27FC236}">
                  <a16:creationId xmlns:a16="http://schemas.microsoft.com/office/drawing/2014/main" id="{1944603F-2266-47B9-AE94-DBB898034FCF}"/>
                </a:ext>
              </a:extLst>
            </p:cNvPr>
            <p:cNvSpPr/>
            <p:nvPr/>
          </p:nvSpPr>
          <p:spPr>
            <a:xfrm>
              <a:off x="4186196" y="4213463"/>
              <a:ext cx="29500" cy="21117"/>
            </a:xfrm>
            <a:custGeom>
              <a:avLst/>
              <a:gdLst/>
              <a:ahLst/>
              <a:cxnLst/>
              <a:rect l="l" t="t" r="r" b="b"/>
              <a:pathLst>
                <a:path w="929" h="665" extrusionOk="0">
                  <a:moveTo>
                    <a:pt x="214" y="0"/>
                  </a:moveTo>
                  <a:cubicBezTo>
                    <a:pt x="152" y="0"/>
                    <a:pt x="89" y="33"/>
                    <a:pt x="48" y="82"/>
                  </a:cubicBezTo>
                  <a:cubicBezTo>
                    <a:pt x="0" y="165"/>
                    <a:pt x="36" y="272"/>
                    <a:pt x="107" y="332"/>
                  </a:cubicBezTo>
                  <a:lnTo>
                    <a:pt x="619" y="629"/>
                  </a:lnTo>
                  <a:cubicBezTo>
                    <a:pt x="643" y="641"/>
                    <a:pt x="667" y="665"/>
                    <a:pt x="703" y="665"/>
                  </a:cubicBezTo>
                  <a:cubicBezTo>
                    <a:pt x="762" y="665"/>
                    <a:pt x="822" y="629"/>
                    <a:pt x="869" y="570"/>
                  </a:cubicBezTo>
                  <a:cubicBezTo>
                    <a:pt x="929" y="463"/>
                    <a:pt x="893" y="367"/>
                    <a:pt x="810" y="320"/>
                  </a:cubicBezTo>
                  <a:lnTo>
                    <a:pt x="298" y="22"/>
                  </a:lnTo>
                  <a:cubicBezTo>
                    <a:pt x="272" y="7"/>
                    <a:pt x="243" y="0"/>
                    <a:pt x="21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4079;p57">
              <a:extLst>
                <a:ext uri="{FF2B5EF4-FFF2-40B4-BE49-F238E27FC236}">
                  <a16:creationId xmlns:a16="http://schemas.microsoft.com/office/drawing/2014/main" id="{9FC20570-7704-472C-88D7-BD28F79AB312}"/>
                </a:ext>
              </a:extLst>
            </p:cNvPr>
            <p:cNvSpPr/>
            <p:nvPr/>
          </p:nvSpPr>
          <p:spPr>
            <a:xfrm>
              <a:off x="4425883" y="4213590"/>
              <a:ext cx="29913" cy="21371"/>
            </a:xfrm>
            <a:custGeom>
              <a:avLst/>
              <a:gdLst/>
              <a:ahLst/>
              <a:cxnLst/>
              <a:rect l="l" t="t" r="r" b="b"/>
              <a:pathLst>
                <a:path w="942" h="673" extrusionOk="0">
                  <a:moveTo>
                    <a:pt x="725" y="0"/>
                  </a:moveTo>
                  <a:cubicBezTo>
                    <a:pt x="693" y="0"/>
                    <a:pt x="660" y="10"/>
                    <a:pt x="632" y="30"/>
                  </a:cubicBezTo>
                  <a:lnTo>
                    <a:pt x="120" y="328"/>
                  </a:lnTo>
                  <a:cubicBezTo>
                    <a:pt x="36" y="375"/>
                    <a:pt x="1" y="494"/>
                    <a:pt x="60" y="578"/>
                  </a:cubicBezTo>
                  <a:cubicBezTo>
                    <a:pt x="96" y="637"/>
                    <a:pt x="155" y="673"/>
                    <a:pt x="227" y="673"/>
                  </a:cubicBezTo>
                  <a:cubicBezTo>
                    <a:pt x="251" y="673"/>
                    <a:pt x="286" y="661"/>
                    <a:pt x="310" y="637"/>
                  </a:cubicBezTo>
                  <a:lnTo>
                    <a:pt x="822" y="340"/>
                  </a:lnTo>
                  <a:cubicBezTo>
                    <a:pt x="905" y="280"/>
                    <a:pt x="941" y="161"/>
                    <a:pt x="882" y="89"/>
                  </a:cubicBezTo>
                  <a:cubicBezTo>
                    <a:pt x="850" y="35"/>
                    <a:pt x="788" y="0"/>
                    <a:pt x="72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4080;p57">
              <a:extLst>
                <a:ext uri="{FF2B5EF4-FFF2-40B4-BE49-F238E27FC236}">
                  <a16:creationId xmlns:a16="http://schemas.microsoft.com/office/drawing/2014/main" id="{2A6E570B-028B-4A47-A4DE-11B0A17AB2C2}"/>
                </a:ext>
              </a:extLst>
            </p:cNvPr>
            <p:cNvSpPr/>
            <p:nvPr/>
          </p:nvSpPr>
          <p:spPr>
            <a:xfrm>
              <a:off x="4186196" y="4351978"/>
              <a:ext cx="29500" cy="21371"/>
            </a:xfrm>
            <a:custGeom>
              <a:avLst/>
              <a:gdLst/>
              <a:ahLst/>
              <a:cxnLst/>
              <a:rect l="l" t="t" r="r" b="b"/>
              <a:pathLst>
                <a:path w="929" h="673" extrusionOk="0">
                  <a:moveTo>
                    <a:pt x="725" y="0"/>
                  </a:moveTo>
                  <a:cubicBezTo>
                    <a:pt x="692" y="0"/>
                    <a:pt x="660" y="9"/>
                    <a:pt x="631" y="30"/>
                  </a:cubicBezTo>
                  <a:lnTo>
                    <a:pt x="119" y="327"/>
                  </a:lnTo>
                  <a:cubicBezTo>
                    <a:pt x="36" y="375"/>
                    <a:pt x="0" y="494"/>
                    <a:pt x="60" y="589"/>
                  </a:cubicBezTo>
                  <a:cubicBezTo>
                    <a:pt x="95" y="649"/>
                    <a:pt x="155" y="673"/>
                    <a:pt x="226" y="673"/>
                  </a:cubicBezTo>
                  <a:cubicBezTo>
                    <a:pt x="262" y="673"/>
                    <a:pt x="286" y="661"/>
                    <a:pt x="322" y="649"/>
                  </a:cubicBezTo>
                  <a:lnTo>
                    <a:pt x="822" y="351"/>
                  </a:lnTo>
                  <a:cubicBezTo>
                    <a:pt x="893" y="292"/>
                    <a:pt x="929" y="173"/>
                    <a:pt x="881" y="89"/>
                  </a:cubicBezTo>
                  <a:cubicBezTo>
                    <a:pt x="850" y="34"/>
                    <a:pt x="787" y="0"/>
                    <a:pt x="72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" name="Connettore diritto 2">
            <a:extLst>
              <a:ext uri="{FF2B5EF4-FFF2-40B4-BE49-F238E27FC236}">
                <a16:creationId xmlns:a16="http://schemas.microsoft.com/office/drawing/2014/main" id="{6BAC9190-F1BF-45EF-8512-A9BF8CC28C59}"/>
              </a:ext>
            </a:extLst>
          </p:cNvPr>
          <p:cNvCxnSpPr/>
          <p:nvPr/>
        </p:nvCxnSpPr>
        <p:spPr>
          <a:xfrm>
            <a:off x="1741336" y="2232901"/>
            <a:ext cx="371325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41345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5"/>
          <p:cNvSpPr txBox="1">
            <a:spLocks noGrp="1"/>
          </p:cNvSpPr>
          <p:nvPr>
            <p:ph type="ctrTitle"/>
          </p:nvPr>
        </p:nvSpPr>
        <p:spPr>
          <a:xfrm rot="5400000">
            <a:off x="6603595" y="2025637"/>
            <a:ext cx="3481200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Analisi del risultato</a:t>
            </a:r>
            <a:endParaRPr dirty="0"/>
          </a:p>
        </p:txBody>
      </p:sp>
      <p:sp>
        <p:nvSpPr>
          <p:cNvPr id="134" name="Google Shape;134;p25"/>
          <p:cNvSpPr/>
          <p:nvPr/>
        </p:nvSpPr>
        <p:spPr>
          <a:xfrm rot="-5400000" flipH="1">
            <a:off x="82950" y="-82950"/>
            <a:ext cx="548400" cy="7143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25"/>
          <p:cNvSpPr/>
          <p:nvPr/>
        </p:nvSpPr>
        <p:spPr>
          <a:xfrm rot="-5400000" flipH="1">
            <a:off x="7398225" y="3397650"/>
            <a:ext cx="891300" cy="26004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" name="Google Shape;4068;p57">
            <a:extLst>
              <a:ext uri="{FF2B5EF4-FFF2-40B4-BE49-F238E27FC236}">
                <a16:creationId xmlns:a16="http://schemas.microsoft.com/office/drawing/2014/main" id="{8929AA85-BCB2-4C4B-8C67-C087F1409F70}"/>
              </a:ext>
            </a:extLst>
          </p:cNvPr>
          <p:cNvGrpSpPr/>
          <p:nvPr/>
        </p:nvGrpSpPr>
        <p:grpSpPr>
          <a:xfrm>
            <a:off x="714300" y="921783"/>
            <a:ext cx="344065" cy="368644"/>
            <a:chOff x="4149138" y="4121151"/>
            <a:chExt cx="344065" cy="368644"/>
          </a:xfrm>
        </p:grpSpPr>
        <p:sp>
          <p:nvSpPr>
            <p:cNvPr id="23" name="Google Shape;4069;p57">
              <a:extLst>
                <a:ext uri="{FF2B5EF4-FFF2-40B4-BE49-F238E27FC236}">
                  <a16:creationId xmlns:a16="http://schemas.microsoft.com/office/drawing/2014/main" id="{186A9A89-560C-43F1-B30A-6622733F7767}"/>
                </a:ext>
              </a:extLst>
            </p:cNvPr>
            <p:cNvSpPr/>
            <p:nvPr/>
          </p:nvSpPr>
          <p:spPr>
            <a:xfrm>
              <a:off x="4205853" y="4182724"/>
              <a:ext cx="225746" cy="307071"/>
            </a:xfrm>
            <a:custGeom>
              <a:avLst/>
              <a:gdLst/>
              <a:ahLst/>
              <a:cxnLst/>
              <a:rect l="l" t="t" r="r" b="b"/>
              <a:pathLst>
                <a:path w="7109" h="9670" extrusionOk="0">
                  <a:moveTo>
                    <a:pt x="3643" y="359"/>
                  </a:moveTo>
                  <a:cubicBezTo>
                    <a:pt x="4417" y="359"/>
                    <a:pt x="5132" y="645"/>
                    <a:pt x="5703" y="1157"/>
                  </a:cubicBezTo>
                  <a:cubicBezTo>
                    <a:pt x="6358" y="1752"/>
                    <a:pt x="6751" y="2597"/>
                    <a:pt x="6751" y="3478"/>
                  </a:cubicBezTo>
                  <a:cubicBezTo>
                    <a:pt x="6739" y="4074"/>
                    <a:pt x="6572" y="4669"/>
                    <a:pt x="6251" y="5157"/>
                  </a:cubicBezTo>
                  <a:cubicBezTo>
                    <a:pt x="5929" y="5645"/>
                    <a:pt x="5489" y="6038"/>
                    <a:pt x="4953" y="6288"/>
                  </a:cubicBezTo>
                  <a:cubicBezTo>
                    <a:pt x="4620" y="6431"/>
                    <a:pt x="4417" y="6776"/>
                    <a:pt x="4417" y="7146"/>
                  </a:cubicBezTo>
                  <a:lnTo>
                    <a:pt x="4417" y="7360"/>
                  </a:lnTo>
                  <a:lnTo>
                    <a:pt x="2834" y="7360"/>
                  </a:lnTo>
                  <a:lnTo>
                    <a:pt x="2834" y="7146"/>
                  </a:lnTo>
                  <a:cubicBezTo>
                    <a:pt x="2834" y="6776"/>
                    <a:pt x="2631" y="6455"/>
                    <a:pt x="2298" y="6288"/>
                  </a:cubicBezTo>
                  <a:cubicBezTo>
                    <a:pt x="1084" y="5705"/>
                    <a:pt x="381" y="4407"/>
                    <a:pt x="548" y="3074"/>
                  </a:cubicBezTo>
                  <a:cubicBezTo>
                    <a:pt x="726" y="1669"/>
                    <a:pt x="1869" y="526"/>
                    <a:pt x="3286" y="383"/>
                  </a:cubicBezTo>
                  <a:cubicBezTo>
                    <a:pt x="3405" y="359"/>
                    <a:pt x="3524" y="359"/>
                    <a:pt x="3643" y="359"/>
                  </a:cubicBezTo>
                  <a:close/>
                  <a:moveTo>
                    <a:pt x="4417" y="7729"/>
                  </a:moveTo>
                  <a:lnTo>
                    <a:pt x="4417" y="8324"/>
                  </a:lnTo>
                  <a:cubicBezTo>
                    <a:pt x="4417" y="8443"/>
                    <a:pt x="4322" y="8539"/>
                    <a:pt x="4203" y="8539"/>
                  </a:cubicBezTo>
                  <a:lnTo>
                    <a:pt x="3048" y="8539"/>
                  </a:lnTo>
                  <a:cubicBezTo>
                    <a:pt x="2929" y="8539"/>
                    <a:pt x="2834" y="8443"/>
                    <a:pt x="2834" y="8324"/>
                  </a:cubicBezTo>
                  <a:lnTo>
                    <a:pt x="2834" y="7729"/>
                  </a:lnTo>
                  <a:close/>
                  <a:moveTo>
                    <a:pt x="4024" y="8896"/>
                  </a:moveTo>
                  <a:lnTo>
                    <a:pt x="4024" y="9098"/>
                  </a:lnTo>
                  <a:cubicBezTo>
                    <a:pt x="4024" y="9217"/>
                    <a:pt x="3941" y="9313"/>
                    <a:pt x="3822" y="9313"/>
                  </a:cubicBezTo>
                  <a:lnTo>
                    <a:pt x="3429" y="9313"/>
                  </a:lnTo>
                  <a:cubicBezTo>
                    <a:pt x="3310" y="9313"/>
                    <a:pt x="3227" y="9217"/>
                    <a:pt x="3227" y="9098"/>
                  </a:cubicBezTo>
                  <a:lnTo>
                    <a:pt x="3227" y="8896"/>
                  </a:lnTo>
                  <a:close/>
                  <a:moveTo>
                    <a:pt x="3658" y="1"/>
                  </a:moveTo>
                  <a:cubicBezTo>
                    <a:pt x="3519" y="1"/>
                    <a:pt x="3379" y="9"/>
                    <a:pt x="3239" y="26"/>
                  </a:cubicBezTo>
                  <a:cubicBezTo>
                    <a:pt x="1667" y="204"/>
                    <a:pt x="381" y="1466"/>
                    <a:pt x="191" y="3026"/>
                  </a:cubicBezTo>
                  <a:cubicBezTo>
                    <a:pt x="0" y="4526"/>
                    <a:pt x="786" y="5979"/>
                    <a:pt x="2155" y="6610"/>
                  </a:cubicBezTo>
                  <a:cubicBezTo>
                    <a:pt x="2358" y="6705"/>
                    <a:pt x="2477" y="6931"/>
                    <a:pt x="2477" y="7146"/>
                  </a:cubicBezTo>
                  <a:lnTo>
                    <a:pt x="2477" y="8324"/>
                  </a:lnTo>
                  <a:cubicBezTo>
                    <a:pt x="2477" y="8574"/>
                    <a:pt x="2643" y="8789"/>
                    <a:pt x="2870" y="8860"/>
                  </a:cubicBezTo>
                  <a:lnTo>
                    <a:pt x="2870" y="9098"/>
                  </a:lnTo>
                  <a:cubicBezTo>
                    <a:pt x="2870" y="9408"/>
                    <a:pt x="3120" y="9670"/>
                    <a:pt x="3429" y="9670"/>
                  </a:cubicBezTo>
                  <a:lnTo>
                    <a:pt x="3822" y="9670"/>
                  </a:lnTo>
                  <a:cubicBezTo>
                    <a:pt x="4132" y="9670"/>
                    <a:pt x="4382" y="9408"/>
                    <a:pt x="4382" y="9098"/>
                  </a:cubicBezTo>
                  <a:lnTo>
                    <a:pt x="4382" y="8860"/>
                  </a:lnTo>
                  <a:cubicBezTo>
                    <a:pt x="4608" y="8789"/>
                    <a:pt x="4775" y="8574"/>
                    <a:pt x="4775" y="8324"/>
                  </a:cubicBezTo>
                  <a:lnTo>
                    <a:pt x="4775" y="7146"/>
                  </a:lnTo>
                  <a:cubicBezTo>
                    <a:pt x="4775" y="6931"/>
                    <a:pt x="4906" y="6717"/>
                    <a:pt x="5096" y="6610"/>
                  </a:cubicBezTo>
                  <a:cubicBezTo>
                    <a:pt x="5691" y="6336"/>
                    <a:pt x="6191" y="5895"/>
                    <a:pt x="6549" y="5348"/>
                  </a:cubicBezTo>
                  <a:cubicBezTo>
                    <a:pt x="6906" y="4788"/>
                    <a:pt x="7096" y="4133"/>
                    <a:pt x="7096" y="3455"/>
                  </a:cubicBezTo>
                  <a:cubicBezTo>
                    <a:pt x="7108" y="2490"/>
                    <a:pt x="6680" y="1538"/>
                    <a:pt x="5953" y="883"/>
                  </a:cubicBezTo>
                  <a:cubicBezTo>
                    <a:pt x="5309" y="310"/>
                    <a:pt x="4506" y="1"/>
                    <a:pt x="365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4070;p57">
              <a:extLst>
                <a:ext uri="{FF2B5EF4-FFF2-40B4-BE49-F238E27FC236}">
                  <a16:creationId xmlns:a16="http://schemas.microsoft.com/office/drawing/2014/main" id="{DE4D9076-C210-41BB-A407-5E8DA5686ADD}"/>
                </a:ext>
              </a:extLst>
            </p:cNvPr>
            <p:cNvSpPr/>
            <p:nvPr/>
          </p:nvSpPr>
          <p:spPr>
            <a:xfrm>
              <a:off x="4444777" y="4287484"/>
              <a:ext cx="48426" cy="11400"/>
            </a:xfrm>
            <a:custGeom>
              <a:avLst/>
              <a:gdLst/>
              <a:ahLst/>
              <a:cxnLst/>
              <a:rect l="l" t="t" r="r" b="b"/>
              <a:pathLst>
                <a:path w="1525" h="359" extrusionOk="0">
                  <a:moveTo>
                    <a:pt x="180" y="1"/>
                  </a:moveTo>
                  <a:cubicBezTo>
                    <a:pt x="72" y="1"/>
                    <a:pt x="1" y="72"/>
                    <a:pt x="1" y="179"/>
                  </a:cubicBezTo>
                  <a:cubicBezTo>
                    <a:pt x="1" y="275"/>
                    <a:pt x="72" y="358"/>
                    <a:pt x="180" y="358"/>
                  </a:cubicBezTo>
                  <a:lnTo>
                    <a:pt x="1346" y="358"/>
                  </a:lnTo>
                  <a:cubicBezTo>
                    <a:pt x="1442" y="358"/>
                    <a:pt x="1525" y="275"/>
                    <a:pt x="1525" y="179"/>
                  </a:cubicBezTo>
                  <a:cubicBezTo>
                    <a:pt x="1525" y="72"/>
                    <a:pt x="1430" y="1"/>
                    <a:pt x="134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4071;p57">
              <a:extLst>
                <a:ext uri="{FF2B5EF4-FFF2-40B4-BE49-F238E27FC236}">
                  <a16:creationId xmlns:a16="http://schemas.microsoft.com/office/drawing/2014/main" id="{6BE665B2-C1B1-445D-AEB6-CA0B86AEAC4A}"/>
                </a:ext>
              </a:extLst>
            </p:cNvPr>
            <p:cNvSpPr/>
            <p:nvPr/>
          </p:nvSpPr>
          <p:spPr>
            <a:xfrm>
              <a:off x="4149138" y="4287484"/>
              <a:ext cx="48426" cy="11400"/>
            </a:xfrm>
            <a:custGeom>
              <a:avLst/>
              <a:gdLst/>
              <a:ahLst/>
              <a:cxnLst/>
              <a:rect l="l" t="t" r="r" b="b"/>
              <a:pathLst>
                <a:path w="1525" h="359" extrusionOk="0">
                  <a:moveTo>
                    <a:pt x="179" y="1"/>
                  </a:moveTo>
                  <a:cubicBezTo>
                    <a:pt x="72" y="1"/>
                    <a:pt x="0" y="72"/>
                    <a:pt x="0" y="179"/>
                  </a:cubicBezTo>
                  <a:cubicBezTo>
                    <a:pt x="0" y="275"/>
                    <a:pt x="72" y="358"/>
                    <a:pt x="179" y="358"/>
                  </a:cubicBezTo>
                  <a:lnTo>
                    <a:pt x="1334" y="358"/>
                  </a:lnTo>
                  <a:cubicBezTo>
                    <a:pt x="1441" y="358"/>
                    <a:pt x="1512" y="275"/>
                    <a:pt x="1512" y="179"/>
                  </a:cubicBezTo>
                  <a:cubicBezTo>
                    <a:pt x="1524" y="72"/>
                    <a:pt x="1441" y="1"/>
                    <a:pt x="133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4072;p57">
              <a:extLst>
                <a:ext uri="{FF2B5EF4-FFF2-40B4-BE49-F238E27FC236}">
                  <a16:creationId xmlns:a16="http://schemas.microsoft.com/office/drawing/2014/main" id="{76D5CD10-E2CC-4DE9-8268-4542AC525821}"/>
                </a:ext>
              </a:extLst>
            </p:cNvPr>
            <p:cNvSpPr/>
            <p:nvPr/>
          </p:nvSpPr>
          <p:spPr>
            <a:xfrm>
              <a:off x="4315471" y="4121151"/>
              <a:ext cx="11400" cy="48045"/>
            </a:xfrm>
            <a:custGeom>
              <a:avLst/>
              <a:gdLst/>
              <a:ahLst/>
              <a:cxnLst/>
              <a:rect l="l" t="t" r="r" b="b"/>
              <a:pathLst>
                <a:path w="359" h="1513" extrusionOk="0">
                  <a:moveTo>
                    <a:pt x="180" y="0"/>
                  </a:moveTo>
                  <a:cubicBezTo>
                    <a:pt x="72" y="0"/>
                    <a:pt x="1" y="72"/>
                    <a:pt x="1" y="179"/>
                  </a:cubicBezTo>
                  <a:lnTo>
                    <a:pt x="1" y="1334"/>
                  </a:lnTo>
                  <a:cubicBezTo>
                    <a:pt x="1" y="1441"/>
                    <a:pt x="72" y="1512"/>
                    <a:pt x="180" y="1512"/>
                  </a:cubicBezTo>
                  <a:cubicBezTo>
                    <a:pt x="275" y="1512"/>
                    <a:pt x="358" y="1441"/>
                    <a:pt x="358" y="1334"/>
                  </a:cubicBezTo>
                  <a:lnTo>
                    <a:pt x="358" y="179"/>
                  </a:lnTo>
                  <a:cubicBezTo>
                    <a:pt x="358" y="72"/>
                    <a:pt x="275" y="0"/>
                    <a:pt x="18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4073;p57">
              <a:extLst>
                <a:ext uri="{FF2B5EF4-FFF2-40B4-BE49-F238E27FC236}">
                  <a16:creationId xmlns:a16="http://schemas.microsoft.com/office/drawing/2014/main" id="{44CF0CB2-D0E6-482D-91DB-50D4B98E3B95}"/>
                </a:ext>
              </a:extLst>
            </p:cNvPr>
            <p:cNvSpPr/>
            <p:nvPr/>
          </p:nvSpPr>
          <p:spPr>
            <a:xfrm>
              <a:off x="4378632" y="4159575"/>
              <a:ext cx="22705" cy="27754"/>
            </a:xfrm>
            <a:custGeom>
              <a:avLst/>
              <a:gdLst/>
              <a:ahLst/>
              <a:cxnLst/>
              <a:rect l="l" t="t" r="r" b="b"/>
              <a:pathLst>
                <a:path w="715" h="874" extrusionOk="0">
                  <a:moveTo>
                    <a:pt x="513" y="0"/>
                  </a:moveTo>
                  <a:cubicBezTo>
                    <a:pt x="451" y="0"/>
                    <a:pt x="387" y="27"/>
                    <a:pt x="346" y="76"/>
                  </a:cubicBezTo>
                  <a:lnTo>
                    <a:pt x="48" y="588"/>
                  </a:lnTo>
                  <a:cubicBezTo>
                    <a:pt x="0" y="671"/>
                    <a:pt x="24" y="778"/>
                    <a:pt x="107" y="838"/>
                  </a:cubicBezTo>
                  <a:cubicBezTo>
                    <a:pt x="131" y="850"/>
                    <a:pt x="167" y="874"/>
                    <a:pt x="191" y="874"/>
                  </a:cubicBezTo>
                  <a:cubicBezTo>
                    <a:pt x="250" y="874"/>
                    <a:pt x="310" y="838"/>
                    <a:pt x="358" y="778"/>
                  </a:cubicBezTo>
                  <a:lnTo>
                    <a:pt x="655" y="278"/>
                  </a:lnTo>
                  <a:cubicBezTo>
                    <a:pt x="715" y="171"/>
                    <a:pt x="691" y="64"/>
                    <a:pt x="596" y="16"/>
                  </a:cubicBezTo>
                  <a:cubicBezTo>
                    <a:pt x="570" y="5"/>
                    <a:pt x="542" y="0"/>
                    <a:pt x="51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4074;p57">
              <a:extLst>
                <a:ext uri="{FF2B5EF4-FFF2-40B4-BE49-F238E27FC236}">
                  <a16:creationId xmlns:a16="http://schemas.microsoft.com/office/drawing/2014/main" id="{1CD07760-8D51-44D9-AD4D-E07B7C6BBCAE}"/>
                </a:ext>
              </a:extLst>
            </p:cNvPr>
            <p:cNvSpPr/>
            <p:nvPr/>
          </p:nvSpPr>
          <p:spPr>
            <a:xfrm>
              <a:off x="4240243" y="4399103"/>
              <a:ext cx="22705" cy="27563"/>
            </a:xfrm>
            <a:custGeom>
              <a:avLst/>
              <a:gdLst/>
              <a:ahLst/>
              <a:cxnLst/>
              <a:rect l="l" t="t" r="r" b="b"/>
              <a:pathLst>
                <a:path w="715" h="868" extrusionOk="0">
                  <a:moveTo>
                    <a:pt x="507" y="0"/>
                  </a:moveTo>
                  <a:cubicBezTo>
                    <a:pt x="444" y="0"/>
                    <a:pt x="387" y="33"/>
                    <a:pt x="346" y="82"/>
                  </a:cubicBezTo>
                  <a:lnTo>
                    <a:pt x="48" y="594"/>
                  </a:lnTo>
                  <a:cubicBezTo>
                    <a:pt x="1" y="677"/>
                    <a:pt x="24" y="784"/>
                    <a:pt x="108" y="844"/>
                  </a:cubicBezTo>
                  <a:cubicBezTo>
                    <a:pt x="132" y="855"/>
                    <a:pt x="155" y="867"/>
                    <a:pt x="191" y="867"/>
                  </a:cubicBezTo>
                  <a:cubicBezTo>
                    <a:pt x="251" y="867"/>
                    <a:pt x="310" y="844"/>
                    <a:pt x="358" y="784"/>
                  </a:cubicBezTo>
                  <a:lnTo>
                    <a:pt x="655" y="272"/>
                  </a:lnTo>
                  <a:cubicBezTo>
                    <a:pt x="715" y="189"/>
                    <a:pt x="679" y="82"/>
                    <a:pt x="596" y="22"/>
                  </a:cubicBezTo>
                  <a:cubicBezTo>
                    <a:pt x="566" y="7"/>
                    <a:pt x="536" y="0"/>
                    <a:pt x="50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4075;p57">
              <a:extLst>
                <a:ext uri="{FF2B5EF4-FFF2-40B4-BE49-F238E27FC236}">
                  <a16:creationId xmlns:a16="http://schemas.microsoft.com/office/drawing/2014/main" id="{B66B580A-1E65-4C65-9CB2-1CC907977353}"/>
                </a:ext>
              </a:extLst>
            </p:cNvPr>
            <p:cNvSpPr/>
            <p:nvPr/>
          </p:nvSpPr>
          <p:spPr>
            <a:xfrm>
              <a:off x="4240243" y="4159130"/>
              <a:ext cx="22705" cy="28198"/>
            </a:xfrm>
            <a:custGeom>
              <a:avLst/>
              <a:gdLst/>
              <a:ahLst/>
              <a:cxnLst/>
              <a:rect l="l" t="t" r="r" b="b"/>
              <a:pathLst>
                <a:path w="715" h="888" extrusionOk="0">
                  <a:moveTo>
                    <a:pt x="213" y="1"/>
                  </a:moveTo>
                  <a:cubicBezTo>
                    <a:pt x="181" y="1"/>
                    <a:pt x="148" y="10"/>
                    <a:pt x="120" y="30"/>
                  </a:cubicBezTo>
                  <a:cubicBezTo>
                    <a:pt x="24" y="78"/>
                    <a:pt x="1" y="197"/>
                    <a:pt x="60" y="292"/>
                  </a:cubicBezTo>
                  <a:lnTo>
                    <a:pt x="358" y="792"/>
                  </a:lnTo>
                  <a:cubicBezTo>
                    <a:pt x="382" y="852"/>
                    <a:pt x="441" y="888"/>
                    <a:pt x="525" y="888"/>
                  </a:cubicBezTo>
                  <a:cubicBezTo>
                    <a:pt x="548" y="888"/>
                    <a:pt x="584" y="864"/>
                    <a:pt x="608" y="852"/>
                  </a:cubicBezTo>
                  <a:cubicBezTo>
                    <a:pt x="679" y="792"/>
                    <a:pt x="715" y="685"/>
                    <a:pt x="667" y="602"/>
                  </a:cubicBezTo>
                  <a:lnTo>
                    <a:pt x="370" y="90"/>
                  </a:lnTo>
                  <a:cubicBezTo>
                    <a:pt x="338" y="35"/>
                    <a:pt x="276" y="1"/>
                    <a:pt x="21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4076;p57">
              <a:extLst>
                <a:ext uri="{FF2B5EF4-FFF2-40B4-BE49-F238E27FC236}">
                  <a16:creationId xmlns:a16="http://schemas.microsoft.com/office/drawing/2014/main" id="{672557C5-5E21-4D40-A23D-FBDC0D625700}"/>
                </a:ext>
              </a:extLst>
            </p:cNvPr>
            <p:cNvSpPr/>
            <p:nvPr/>
          </p:nvSpPr>
          <p:spPr>
            <a:xfrm>
              <a:off x="4378632" y="4399230"/>
              <a:ext cx="22705" cy="28198"/>
            </a:xfrm>
            <a:custGeom>
              <a:avLst/>
              <a:gdLst/>
              <a:ahLst/>
              <a:cxnLst/>
              <a:rect l="l" t="t" r="r" b="b"/>
              <a:pathLst>
                <a:path w="715" h="888" extrusionOk="0">
                  <a:moveTo>
                    <a:pt x="221" y="0"/>
                  </a:moveTo>
                  <a:cubicBezTo>
                    <a:pt x="187" y="0"/>
                    <a:pt x="152" y="10"/>
                    <a:pt x="119" y="30"/>
                  </a:cubicBezTo>
                  <a:cubicBezTo>
                    <a:pt x="24" y="78"/>
                    <a:pt x="0" y="197"/>
                    <a:pt x="60" y="292"/>
                  </a:cubicBezTo>
                  <a:lnTo>
                    <a:pt x="358" y="792"/>
                  </a:lnTo>
                  <a:cubicBezTo>
                    <a:pt x="393" y="851"/>
                    <a:pt x="453" y="887"/>
                    <a:pt x="524" y="887"/>
                  </a:cubicBezTo>
                  <a:cubicBezTo>
                    <a:pt x="548" y="887"/>
                    <a:pt x="584" y="863"/>
                    <a:pt x="608" y="851"/>
                  </a:cubicBezTo>
                  <a:cubicBezTo>
                    <a:pt x="691" y="792"/>
                    <a:pt x="715" y="673"/>
                    <a:pt x="667" y="601"/>
                  </a:cubicBezTo>
                  <a:lnTo>
                    <a:pt x="369" y="89"/>
                  </a:lnTo>
                  <a:cubicBezTo>
                    <a:pt x="346" y="35"/>
                    <a:pt x="286" y="0"/>
                    <a:pt x="22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4077;p57">
              <a:extLst>
                <a:ext uri="{FF2B5EF4-FFF2-40B4-BE49-F238E27FC236}">
                  <a16:creationId xmlns:a16="http://schemas.microsoft.com/office/drawing/2014/main" id="{CC47E5B4-CED4-4FCA-9CA1-A0B3F66F57FA}"/>
                </a:ext>
              </a:extLst>
            </p:cNvPr>
            <p:cNvSpPr/>
            <p:nvPr/>
          </p:nvSpPr>
          <p:spPr>
            <a:xfrm>
              <a:off x="4426264" y="4351851"/>
              <a:ext cx="29532" cy="21117"/>
            </a:xfrm>
            <a:custGeom>
              <a:avLst/>
              <a:gdLst/>
              <a:ahLst/>
              <a:cxnLst/>
              <a:rect l="l" t="t" r="r" b="b"/>
              <a:pathLst>
                <a:path w="930" h="665" extrusionOk="0">
                  <a:moveTo>
                    <a:pt x="215" y="0"/>
                  </a:moveTo>
                  <a:cubicBezTo>
                    <a:pt x="152" y="0"/>
                    <a:pt x="89" y="32"/>
                    <a:pt x="48" y="81"/>
                  </a:cubicBezTo>
                  <a:cubicBezTo>
                    <a:pt x="1" y="177"/>
                    <a:pt x="36" y="272"/>
                    <a:pt x="108" y="331"/>
                  </a:cubicBezTo>
                  <a:lnTo>
                    <a:pt x="608" y="629"/>
                  </a:lnTo>
                  <a:cubicBezTo>
                    <a:pt x="643" y="653"/>
                    <a:pt x="667" y="665"/>
                    <a:pt x="703" y="665"/>
                  </a:cubicBezTo>
                  <a:cubicBezTo>
                    <a:pt x="763" y="665"/>
                    <a:pt x="822" y="629"/>
                    <a:pt x="870" y="569"/>
                  </a:cubicBezTo>
                  <a:cubicBezTo>
                    <a:pt x="929" y="486"/>
                    <a:pt x="893" y="367"/>
                    <a:pt x="810" y="319"/>
                  </a:cubicBezTo>
                  <a:lnTo>
                    <a:pt x="298" y="22"/>
                  </a:lnTo>
                  <a:cubicBezTo>
                    <a:pt x="272" y="7"/>
                    <a:pt x="244" y="0"/>
                    <a:pt x="21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4078;p57">
              <a:extLst>
                <a:ext uri="{FF2B5EF4-FFF2-40B4-BE49-F238E27FC236}">
                  <a16:creationId xmlns:a16="http://schemas.microsoft.com/office/drawing/2014/main" id="{1944603F-2266-47B9-AE94-DBB898034FCF}"/>
                </a:ext>
              </a:extLst>
            </p:cNvPr>
            <p:cNvSpPr/>
            <p:nvPr/>
          </p:nvSpPr>
          <p:spPr>
            <a:xfrm>
              <a:off x="4186196" y="4213463"/>
              <a:ext cx="29500" cy="21117"/>
            </a:xfrm>
            <a:custGeom>
              <a:avLst/>
              <a:gdLst/>
              <a:ahLst/>
              <a:cxnLst/>
              <a:rect l="l" t="t" r="r" b="b"/>
              <a:pathLst>
                <a:path w="929" h="665" extrusionOk="0">
                  <a:moveTo>
                    <a:pt x="214" y="0"/>
                  </a:moveTo>
                  <a:cubicBezTo>
                    <a:pt x="152" y="0"/>
                    <a:pt x="89" y="33"/>
                    <a:pt x="48" y="82"/>
                  </a:cubicBezTo>
                  <a:cubicBezTo>
                    <a:pt x="0" y="165"/>
                    <a:pt x="36" y="272"/>
                    <a:pt x="107" y="332"/>
                  </a:cubicBezTo>
                  <a:lnTo>
                    <a:pt x="619" y="629"/>
                  </a:lnTo>
                  <a:cubicBezTo>
                    <a:pt x="643" y="641"/>
                    <a:pt x="667" y="665"/>
                    <a:pt x="703" y="665"/>
                  </a:cubicBezTo>
                  <a:cubicBezTo>
                    <a:pt x="762" y="665"/>
                    <a:pt x="822" y="629"/>
                    <a:pt x="869" y="570"/>
                  </a:cubicBezTo>
                  <a:cubicBezTo>
                    <a:pt x="929" y="463"/>
                    <a:pt x="893" y="367"/>
                    <a:pt x="810" y="320"/>
                  </a:cubicBezTo>
                  <a:lnTo>
                    <a:pt x="298" y="22"/>
                  </a:lnTo>
                  <a:cubicBezTo>
                    <a:pt x="272" y="7"/>
                    <a:pt x="243" y="0"/>
                    <a:pt x="21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4079;p57">
              <a:extLst>
                <a:ext uri="{FF2B5EF4-FFF2-40B4-BE49-F238E27FC236}">
                  <a16:creationId xmlns:a16="http://schemas.microsoft.com/office/drawing/2014/main" id="{9FC20570-7704-472C-88D7-BD28F79AB312}"/>
                </a:ext>
              </a:extLst>
            </p:cNvPr>
            <p:cNvSpPr/>
            <p:nvPr/>
          </p:nvSpPr>
          <p:spPr>
            <a:xfrm>
              <a:off x="4425883" y="4213590"/>
              <a:ext cx="29913" cy="21371"/>
            </a:xfrm>
            <a:custGeom>
              <a:avLst/>
              <a:gdLst/>
              <a:ahLst/>
              <a:cxnLst/>
              <a:rect l="l" t="t" r="r" b="b"/>
              <a:pathLst>
                <a:path w="942" h="673" extrusionOk="0">
                  <a:moveTo>
                    <a:pt x="725" y="0"/>
                  </a:moveTo>
                  <a:cubicBezTo>
                    <a:pt x="693" y="0"/>
                    <a:pt x="660" y="10"/>
                    <a:pt x="632" y="30"/>
                  </a:cubicBezTo>
                  <a:lnTo>
                    <a:pt x="120" y="328"/>
                  </a:lnTo>
                  <a:cubicBezTo>
                    <a:pt x="36" y="375"/>
                    <a:pt x="1" y="494"/>
                    <a:pt x="60" y="578"/>
                  </a:cubicBezTo>
                  <a:cubicBezTo>
                    <a:pt x="96" y="637"/>
                    <a:pt x="155" y="673"/>
                    <a:pt x="227" y="673"/>
                  </a:cubicBezTo>
                  <a:cubicBezTo>
                    <a:pt x="251" y="673"/>
                    <a:pt x="286" y="661"/>
                    <a:pt x="310" y="637"/>
                  </a:cubicBezTo>
                  <a:lnTo>
                    <a:pt x="822" y="340"/>
                  </a:lnTo>
                  <a:cubicBezTo>
                    <a:pt x="905" y="280"/>
                    <a:pt x="941" y="161"/>
                    <a:pt x="882" y="89"/>
                  </a:cubicBezTo>
                  <a:cubicBezTo>
                    <a:pt x="850" y="35"/>
                    <a:pt x="788" y="0"/>
                    <a:pt x="72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4080;p57">
              <a:extLst>
                <a:ext uri="{FF2B5EF4-FFF2-40B4-BE49-F238E27FC236}">
                  <a16:creationId xmlns:a16="http://schemas.microsoft.com/office/drawing/2014/main" id="{2A6E570B-028B-4A47-A4DE-11B0A17AB2C2}"/>
                </a:ext>
              </a:extLst>
            </p:cNvPr>
            <p:cNvSpPr/>
            <p:nvPr/>
          </p:nvSpPr>
          <p:spPr>
            <a:xfrm>
              <a:off x="4186196" y="4351978"/>
              <a:ext cx="29500" cy="21371"/>
            </a:xfrm>
            <a:custGeom>
              <a:avLst/>
              <a:gdLst/>
              <a:ahLst/>
              <a:cxnLst/>
              <a:rect l="l" t="t" r="r" b="b"/>
              <a:pathLst>
                <a:path w="929" h="673" extrusionOk="0">
                  <a:moveTo>
                    <a:pt x="725" y="0"/>
                  </a:moveTo>
                  <a:cubicBezTo>
                    <a:pt x="692" y="0"/>
                    <a:pt x="660" y="9"/>
                    <a:pt x="631" y="30"/>
                  </a:cubicBezTo>
                  <a:lnTo>
                    <a:pt x="119" y="327"/>
                  </a:lnTo>
                  <a:cubicBezTo>
                    <a:pt x="36" y="375"/>
                    <a:pt x="0" y="494"/>
                    <a:pt x="60" y="589"/>
                  </a:cubicBezTo>
                  <a:cubicBezTo>
                    <a:pt x="95" y="649"/>
                    <a:pt x="155" y="673"/>
                    <a:pt x="226" y="673"/>
                  </a:cubicBezTo>
                  <a:cubicBezTo>
                    <a:pt x="262" y="673"/>
                    <a:pt x="286" y="661"/>
                    <a:pt x="322" y="649"/>
                  </a:cubicBezTo>
                  <a:lnTo>
                    <a:pt x="822" y="351"/>
                  </a:lnTo>
                  <a:cubicBezTo>
                    <a:pt x="893" y="292"/>
                    <a:pt x="929" y="173"/>
                    <a:pt x="881" y="89"/>
                  </a:cubicBezTo>
                  <a:cubicBezTo>
                    <a:pt x="850" y="34"/>
                    <a:pt x="787" y="0"/>
                    <a:pt x="72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" name="Connettore diritto 2">
            <a:extLst>
              <a:ext uri="{FF2B5EF4-FFF2-40B4-BE49-F238E27FC236}">
                <a16:creationId xmlns:a16="http://schemas.microsoft.com/office/drawing/2014/main" id="{6BAC9190-F1BF-45EF-8512-A9BF8CC28C59}"/>
              </a:ext>
            </a:extLst>
          </p:cNvPr>
          <p:cNvCxnSpPr/>
          <p:nvPr/>
        </p:nvCxnSpPr>
        <p:spPr>
          <a:xfrm>
            <a:off x="1884770" y="2044641"/>
            <a:ext cx="371325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CB6AC4FD-6AF1-4DC6-A45B-7705797E4CED}"/>
              </a:ext>
            </a:extLst>
          </p:cNvPr>
          <p:cNvSpPr txBox="1"/>
          <p:nvPr/>
        </p:nvSpPr>
        <p:spPr>
          <a:xfrm>
            <a:off x="1089180" y="813373"/>
            <a:ext cx="655734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tx1"/>
                </a:solidFill>
              </a:rPr>
              <a:t>Il modello ottenuto evidenzia una scarsa influenza dei regressori relativi a: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tx1"/>
                </a:solidFill>
              </a:rPr>
              <a:t>Audio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tx1"/>
                </a:solidFill>
              </a:rPr>
              <a:t>HardDisk</a:t>
            </a:r>
          </a:p>
          <a:p>
            <a:endParaRPr lang="it-IT" dirty="0"/>
          </a:p>
        </p:txBody>
      </p: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CECEEBE7-B3D5-4148-86D3-3098724E41CD}"/>
              </a:ext>
            </a:extLst>
          </p:cNvPr>
          <p:cNvSpPr txBox="1"/>
          <p:nvPr/>
        </p:nvSpPr>
        <p:spPr>
          <a:xfrm>
            <a:off x="1089180" y="2244498"/>
            <a:ext cx="5957079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tx1"/>
                </a:solidFill>
              </a:rPr>
              <a:t>Il regressore relativo alla RAM apparentemente non influisce sul modello, ma intuitivamente, ci sembra necessario approfondire la sua relazione con la variabile dipendente. </a:t>
            </a:r>
          </a:p>
        </p:txBody>
      </p:sp>
      <p:sp>
        <p:nvSpPr>
          <p:cNvPr id="39" name="CasellaDiTesto 38">
            <a:extLst>
              <a:ext uri="{FF2B5EF4-FFF2-40B4-BE49-F238E27FC236}">
                <a16:creationId xmlns:a16="http://schemas.microsoft.com/office/drawing/2014/main" id="{40C3CCB4-D758-4605-A345-1CF20AAF2D06}"/>
              </a:ext>
            </a:extLst>
          </p:cNvPr>
          <p:cNvSpPr txBox="1"/>
          <p:nvPr/>
        </p:nvSpPr>
        <p:spPr>
          <a:xfrm>
            <a:off x="1089179" y="3171726"/>
            <a:ext cx="5957079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tx1"/>
                </a:solidFill>
              </a:rPr>
              <a:t>Sulla base delle osservazioni precedenti inoltre vogliamo approfondire la risposta del modello all’aggiunta di una relazione di tipo quadratico tra </a:t>
            </a:r>
            <a:r>
              <a:rPr lang="it-IT" b="1" dirty="0">
                <a:solidFill>
                  <a:schemeClr val="tx1"/>
                </a:solidFill>
              </a:rPr>
              <a:t>processi</a:t>
            </a:r>
            <a:r>
              <a:rPr lang="it-IT" dirty="0">
                <a:solidFill>
                  <a:schemeClr val="tx1"/>
                </a:solidFill>
              </a:rPr>
              <a:t> e </a:t>
            </a:r>
            <a:r>
              <a:rPr lang="it-IT" b="1" dirty="0">
                <a:solidFill>
                  <a:schemeClr val="tx1"/>
                </a:solidFill>
              </a:rPr>
              <a:t>prestazioni del calcolatore.</a:t>
            </a:r>
            <a:endParaRPr lang="it-IT" b="1" dirty="0"/>
          </a:p>
        </p:txBody>
      </p:sp>
      <p:grpSp>
        <p:nvGrpSpPr>
          <p:cNvPr id="40" name="Google Shape;4502;p58">
            <a:extLst>
              <a:ext uri="{FF2B5EF4-FFF2-40B4-BE49-F238E27FC236}">
                <a16:creationId xmlns:a16="http://schemas.microsoft.com/office/drawing/2014/main" id="{55F8FB68-4ED4-45AF-B388-1379E6DA7BBC}"/>
              </a:ext>
            </a:extLst>
          </p:cNvPr>
          <p:cNvGrpSpPr/>
          <p:nvPr/>
        </p:nvGrpSpPr>
        <p:grpSpPr>
          <a:xfrm>
            <a:off x="751358" y="2264293"/>
            <a:ext cx="320143" cy="392581"/>
            <a:chOff x="3086313" y="2877049"/>
            <a:chExt cx="320143" cy="392581"/>
          </a:xfrm>
        </p:grpSpPr>
        <p:sp>
          <p:nvSpPr>
            <p:cNvPr id="41" name="Google Shape;4503;p58">
              <a:extLst>
                <a:ext uri="{FF2B5EF4-FFF2-40B4-BE49-F238E27FC236}">
                  <a16:creationId xmlns:a16="http://schemas.microsoft.com/office/drawing/2014/main" id="{D991D132-3510-467B-BC1C-5146BE397C67}"/>
                </a:ext>
              </a:extLst>
            </p:cNvPr>
            <p:cNvSpPr/>
            <p:nvPr/>
          </p:nvSpPr>
          <p:spPr>
            <a:xfrm>
              <a:off x="3125749" y="2915371"/>
              <a:ext cx="240505" cy="354259"/>
            </a:xfrm>
            <a:custGeom>
              <a:avLst/>
              <a:gdLst/>
              <a:ahLst/>
              <a:cxnLst/>
              <a:rect l="l" t="t" r="r" b="b"/>
              <a:pathLst>
                <a:path w="7550" h="11121" extrusionOk="0">
                  <a:moveTo>
                    <a:pt x="3775" y="2929"/>
                  </a:moveTo>
                  <a:lnTo>
                    <a:pt x="3918" y="3120"/>
                  </a:lnTo>
                  <a:cubicBezTo>
                    <a:pt x="3871" y="3144"/>
                    <a:pt x="3823" y="3144"/>
                    <a:pt x="3775" y="3144"/>
                  </a:cubicBezTo>
                  <a:cubicBezTo>
                    <a:pt x="3740" y="3132"/>
                    <a:pt x="3692" y="3120"/>
                    <a:pt x="3644" y="3120"/>
                  </a:cubicBezTo>
                  <a:lnTo>
                    <a:pt x="3775" y="2929"/>
                  </a:lnTo>
                  <a:close/>
                  <a:moveTo>
                    <a:pt x="4168" y="3501"/>
                  </a:moveTo>
                  <a:lnTo>
                    <a:pt x="4299" y="3703"/>
                  </a:lnTo>
                  <a:cubicBezTo>
                    <a:pt x="4126" y="3751"/>
                    <a:pt x="3948" y="3775"/>
                    <a:pt x="3769" y="3775"/>
                  </a:cubicBezTo>
                  <a:cubicBezTo>
                    <a:pt x="3591" y="3775"/>
                    <a:pt x="3412" y="3751"/>
                    <a:pt x="3239" y="3703"/>
                  </a:cubicBezTo>
                  <a:lnTo>
                    <a:pt x="3382" y="3501"/>
                  </a:lnTo>
                  <a:cubicBezTo>
                    <a:pt x="3513" y="3560"/>
                    <a:pt x="3644" y="3572"/>
                    <a:pt x="3775" y="3572"/>
                  </a:cubicBezTo>
                  <a:cubicBezTo>
                    <a:pt x="3918" y="3572"/>
                    <a:pt x="4049" y="3537"/>
                    <a:pt x="4168" y="3501"/>
                  </a:cubicBezTo>
                  <a:close/>
                  <a:moveTo>
                    <a:pt x="3120" y="4132"/>
                  </a:moveTo>
                  <a:cubicBezTo>
                    <a:pt x="3275" y="4180"/>
                    <a:pt x="3418" y="4191"/>
                    <a:pt x="3561" y="4215"/>
                  </a:cubicBezTo>
                  <a:lnTo>
                    <a:pt x="3561" y="8109"/>
                  </a:lnTo>
                  <a:lnTo>
                    <a:pt x="3120" y="8109"/>
                  </a:lnTo>
                  <a:lnTo>
                    <a:pt x="3120" y="4132"/>
                  </a:lnTo>
                  <a:close/>
                  <a:moveTo>
                    <a:pt x="4430" y="4132"/>
                  </a:moveTo>
                  <a:lnTo>
                    <a:pt x="4430" y="8109"/>
                  </a:lnTo>
                  <a:lnTo>
                    <a:pt x="4001" y="8109"/>
                  </a:lnTo>
                  <a:lnTo>
                    <a:pt x="4001" y="4215"/>
                  </a:lnTo>
                  <a:cubicBezTo>
                    <a:pt x="4156" y="4191"/>
                    <a:pt x="4287" y="4180"/>
                    <a:pt x="4430" y="4132"/>
                  </a:cubicBezTo>
                  <a:close/>
                  <a:moveTo>
                    <a:pt x="3799" y="441"/>
                  </a:moveTo>
                  <a:cubicBezTo>
                    <a:pt x="4668" y="441"/>
                    <a:pt x="5490" y="786"/>
                    <a:pt x="6121" y="1394"/>
                  </a:cubicBezTo>
                  <a:cubicBezTo>
                    <a:pt x="6752" y="2025"/>
                    <a:pt x="7097" y="2858"/>
                    <a:pt x="7097" y="3751"/>
                  </a:cubicBezTo>
                  <a:cubicBezTo>
                    <a:pt x="7097" y="4620"/>
                    <a:pt x="6752" y="5442"/>
                    <a:pt x="6157" y="6073"/>
                  </a:cubicBezTo>
                  <a:cubicBezTo>
                    <a:pt x="5609" y="6632"/>
                    <a:pt x="5299" y="7347"/>
                    <a:pt x="5240" y="8109"/>
                  </a:cubicBezTo>
                  <a:lnTo>
                    <a:pt x="4883" y="8109"/>
                  </a:lnTo>
                  <a:lnTo>
                    <a:pt x="4883" y="3822"/>
                  </a:lnTo>
                  <a:cubicBezTo>
                    <a:pt x="4883" y="3775"/>
                    <a:pt x="4871" y="3739"/>
                    <a:pt x="4835" y="3703"/>
                  </a:cubicBezTo>
                  <a:lnTo>
                    <a:pt x="3978" y="2406"/>
                  </a:lnTo>
                  <a:cubicBezTo>
                    <a:pt x="3930" y="2346"/>
                    <a:pt x="3871" y="2310"/>
                    <a:pt x="3799" y="2310"/>
                  </a:cubicBezTo>
                  <a:cubicBezTo>
                    <a:pt x="3716" y="2310"/>
                    <a:pt x="3644" y="2334"/>
                    <a:pt x="3620" y="2406"/>
                  </a:cubicBezTo>
                  <a:lnTo>
                    <a:pt x="2751" y="3703"/>
                  </a:lnTo>
                  <a:cubicBezTo>
                    <a:pt x="2728" y="3739"/>
                    <a:pt x="2704" y="3775"/>
                    <a:pt x="2704" y="3822"/>
                  </a:cubicBezTo>
                  <a:lnTo>
                    <a:pt x="2704" y="8109"/>
                  </a:lnTo>
                  <a:lnTo>
                    <a:pt x="2347" y="8109"/>
                  </a:lnTo>
                  <a:cubicBezTo>
                    <a:pt x="2287" y="7347"/>
                    <a:pt x="1977" y="6632"/>
                    <a:pt x="1430" y="6073"/>
                  </a:cubicBezTo>
                  <a:cubicBezTo>
                    <a:pt x="834" y="5465"/>
                    <a:pt x="501" y="4656"/>
                    <a:pt x="489" y="3810"/>
                  </a:cubicBezTo>
                  <a:cubicBezTo>
                    <a:pt x="477" y="2929"/>
                    <a:pt x="823" y="2096"/>
                    <a:pt x="1430" y="1453"/>
                  </a:cubicBezTo>
                  <a:cubicBezTo>
                    <a:pt x="2049" y="822"/>
                    <a:pt x="2870" y="453"/>
                    <a:pt x="3751" y="441"/>
                  </a:cubicBezTo>
                  <a:close/>
                  <a:moveTo>
                    <a:pt x="5228" y="8561"/>
                  </a:moveTo>
                  <a:lnTo>
                    <a:pt x="5228" y="8835"/>
                  </a:lnTo>
                  <a:lnTo>
                    <a:pt x="5228" y="8883"/>
                  </a:lnTo>
                  <a:lnTo>
                    <a:pt x="2335" y="8883"/>
                  </a:lnTo>
                  <a:lnTo>
                    <a:pt x="2335" y="8835"/>
                  </a:lnTo>
                  <a:lnTo>
                    <a:pt x="2335" y="8561"/>
                  </a:lnTo>
                  <a:close/>
                  <a:moveTo>
                    <a:pt x="5121" y="9311"/>
                  </a:moveTo>
                  <a:cubicBezTo>
                    <a:pt x="4942" y="9752"/>
                    <a:pt x="4525" y="10026"/>
                    <a:pt x="4037" y="10026"/>
                  </a:cubicBezTo>
                  <a:lnTo>
                    <a:pt x="3525" y="10026"/>
                  </a:lnTo>
                  <a:cubicBezTo>
                    <a:pt x="3037" y="10026"/>
                    <a:pt x="2620" y="9728"/>
                    <a:pt x="2442" y="9311"/>
                  </a:cubicBezTo>
                  <a:close/>
                  <a:moveTo>
                    <a:pt x="4049" y="10478"/>
                  </a:moveTo>
                  <a:cubicBezTo>
                    <a:pt x="4061" y="10478"/>
                    <a:pt x="4109" y="10478"/>
                    <a:pt x="4132" y="10490"/>
                  </a:cubicBezTo>
                  <a:cubicBezTo>
                    <a:pt x="4132" y="10597"/>
                    <a:pt x="4049" y="10668"/>
                    <a:pt x="3954" y="10668"/>
                  </a:cubicBezTo>
                  <a:lnTo>
                    <a:pt x="3620" y="10668"/>
                  </a:lnTo>
                  <a:cubicBezTo>
                    <a:pt x="3513" y="10668"/>
                    <a:pt x="3442" y="10585"/>
                    <a:pt x="3442" y="10490"/>
                  </a:cubicBezTo>
                  <a:lnTo>
                    <a:pt x="3442" y="10478"/>
                  </a:lnTo>
                  <a:close/>
                  <a:moveTo>
                    <a:pt x="3762" y="0"/>
                  </a:moveTo>
                  <a:cubicBezTo>
                    <a:pt x="3746" y="0"/>
                    <a:pt x="3731" y="0"/>
                    <a:pt x="3716" y="0"/>
                  </a:cubicBezTo>
                  <a:cubicBezTo>
                    <a:pt x="1656" y="24"/>
                    <a:pt x="1" y="1739"/>
                    <a:pt x="13" y="3810"/>
                  </a:cubicBezTo>
                  <a:cubicBezTo>
                    <a:pt x="25" y="4775"/>
                    <a:pt x="406" y="5680"/>
                    <a:pt x="1073" y="6370"/>
                  </a:cubicBezTo>
                  <a:cubicBezTo>
                    <a:pt x="1596" y="6906"/>
                    <a:pt x="1870" y="7609"/>
                    <a:pt x="1870" y="8335"/>
                  </a:cubicBezTo>
                  <a:lnTo>
                    <a:pt x="1870" y="8835"/>
                  </a:lnTo>
                  <a:cubicBezTo>
                    <a:pt x="1870" y="9549"/>
                    <a:pt x="2335" y="10168"/>
                    <a:pt x="2966" y="10383"/>
                  </a:cubicBezTo>
                  <a:lnTo>
                    <a:pt x="2966" y="10490"/>
                  </a:lnTo>
                  <a:cubicBezTo>
                    <a:pt x="2966" y="10835"/>
                    <a:pt x="3239" y="11121"/>
                    <a:pt x="3585" y="11121"/>
                  </a:cubicBezTo>
                  <a:lnTo>
                    <a:pt x="3930" y="11121"/>
                  </a:lnTo>
                  <a:cubicBezTo>
                    <a:pt x="4275" y="11121"/>
                    <a:pt x="4549" y="10835"/>
                    <a:pt x="4549" y="10490"/>
                  </a:cubicBezTo>
                  <a:lnTo>
                    <a:pt x="4549" y="10383"/>
                  </a:lnTo>
                  <a:cubicBezTo>
                    <a:pt x="5192" y="10168"/>
                    <a:pt x="5645" y="9549"/>
                    <a:pt x="5645" y="8835"/>
                  </a:cubicBezTo>
                  <a:lnTo>
                    <a:pt x="5645" y="8335"/>
                  </a:lnTo>
                  <a:cubicBezTo>
                    <a:pt x="5645" y="7609"/>
                    <a:pt x="5918" y="6918"/>
                    <a:pt x="6442" y="6382"/>
                  </a:cubicBezTo>
                  <a:cubicBezTo>
                    <a:pt x="7133" y="5680"/>
                    <a:pt x="7502" y="4751"/>
                    <a:pt x="7502" y="3763"/>
                  </a:cubicBezTo>
                  <a:cubicBezTo>
                    <a:pt x="7550" y="2751"/>
                    <a:pt x="7145" y="1798"/>
                    <a:pt x="6418" y="1084"/>
                  </a:cubicBezTo>
                  <a:cubicBezTo>
                    <a:pt x="5715" y="380"/>
                    <a:pt x="4757" y="0"/>
                    <a:pt x="376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504;p58">
              <a:extLst>
                <a:ext uri="{FF2B5EF4-FFF2-40B4-BE49-F238E27FC236}">
                  <a16:creationId xmlns:a16="http://schemas.microsoft.com/office/drawing/2014/main" id="{B1D23866-3208-468C-826E-F69FE0B1657F}"/>
                </a:ext>
              </a:extLst>
            </p:cNvPr>
            <p:cNvSpPr/>
            <p:nvPr/>
          </p:nvSpPr>
          <p:spPr>
            <a:xfrm>
              <a:off x="3263076" y="2942511"/>
              <a:ext cx="79287" cy="99579"/>
            </a:xfrm>
            <a:custGeom>
              <a:avLst/>
              <a:gdLst/>
              <a:ahLst/>
              <a:cxnLst/>
              <a:rect l="l" t="t" r="r" b="b"/>
              <a:pathLst>
                <a:path w="2489" h="3126" extrusionOk="0">
                  <a:moveTo>
                    <a:pt x="246" y="1"/>
                  </a:moveTo>
                  <a:cubicBezTo>
                    <a:pt x="146" y="1"/>
                    <a:pt x="56" y="59"/>
                    <a:pt x="36" y="161"/>
                  </a:cubicBezTo>
                  <a:cubicBezTo>
                    <a:pt x="0" y="280"/>
                    <a:pt x="60" y="399"/>
                    <a:pt x="179" y="422"/>
                  </a:cubicBezTo>
                  <a:cubicBezTo>
                    <a:pt x="1286" y="744"/>
                    <a:pt x="2048" y="1768"/>
                    <a:pt x="2048" y="2899"/>
                  </a:cubicBezTo>
                  <a:cubicBezTo>
                    <a:pt x="2048" y="3018"/>
                    <a:pt x="2143" y="3125"/>
                    <a:pt x="2262" y="3125"/>
                  </a:cubicBezTo>
                  <a:cubicBezTo>
                    <a:pt x="2381" y="3125"/>
                    <a:pt x="2488" y="3018"/>
                    <a:pt x="2488" y="2899"/>
                  </a:cubicBezTo>
                  <a:cubicBezTo>
                    <a:pt x="2488" y="1577"/>
                    <a:pt x="1595" y="387"/>
                    <a:pt x="298" y="6"/>
                  </a:cubicBezTo>
                  <a:cubicBezTo>
                    <a:pt x="280" y="2"/>
                    <a:pt x="263" y="1"/>
                    <a:pt x="24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505;p58">
              <a:extLst>
                <a:ext uri="{FF2B5EF4-FFF2-40B4-BE49-F238E27FC236}">
                  <a16:creationId xmlns:a16="http://schemas.microsoft.com/office/drawing/2014/main" id="{D93AD9F5-A83C-4156-87A9-CF5735BAA6F4}"/>
                </a:ext>
              </a:extLst>
            </p:cNvPr>
            <p:cNvSpPr/>
            <p:nvPr/>
          </p:nvSpPr>
          <p:spPr>
            <a:xfrm>
              <a:off x="3237656" y="2939262"/>
              <a:ext cx="20897" cy="14462"/>
            </a:xfrm>
            <a:custGeom>
              <a:avLst/>
              <a:gdLst/>
              <a:ahLst/>
              <a:cxnLst/>
              <a:rect l="l" t="t" r="r" b="b"/>
              <a:pathLst>
                <a:path w="656" h="454" extrusionOk="0">
                  <a:moveTo>
                    <a:pt x="227" y="1"/>
                  </a:moveTo>
                  <a:cubicBezTo>
                    <a:pt x="107" y="1"/>
                    <a:pt x="0" y="108"/>
                    <a:pt x="0" y="227"/>
                  </a:cubicBezTo>
                  <a:cubicBezTo>
                    <a:pt x="0" y="346"/>
                    <a:pt x="107" y="453"/>
                    <a:pt x="227" y="453"/>
                  </a:cubicBezTo>
                  <a:lnTo>
                    <a:pt x="417" y="453"/>
                  </a:lnTo>
                  <a:cubicBezTo>
                    <a:pt x="536" y="453"/>
                    <a:pt x="619" y="358"/>
                    <a:pt x="643" y="251"/>
                  </a:cubicBezTo>
                  <a:cubicBezTo>
                    <a:pt x="655" y="108"/>
                    <a:pt x="560" y="1"/>
                    <a:pt x="42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506;p58">
              <a:extLst>
                <a:ext uri="{FF2B5EF4-FFF2-40B4-BE49-F238E27FC236}">
                  <a16:creationId xmlns:a16="http://schemas.microsoft.com/office/drawing/2014/main" id="{994F6EC6-B607-4DC0-ADBA-BD31C45EE620}"/>
                </a:ext>
              </a:extLst>
            </p:cNvPr>
            <p:cNvSpPr/>
            <p:nvPr/>
          </p:nvSpPr>
          <p:spPr>
            <a:xfrm>
              <a:off x="3379888" y="3029539"/>
              <a:ext cx="26567" cy="14048"/>
            </a:xfrm>
            <a:custGeom>
              <a:avLst/>
              <a:gdLst/>
              <a:ahLst/>
              <a:cxnLst/>
              <a:rect l="l" t="t" r="r" b="b"/>
              <a:pathLst>
                <a:path w="834" h="441" extrusionOk="0">
                  <a:moveTo>
                    <a:pt x="226" y="0"/>
                  </a:moveTo>
                  <a:cubicBezTo>
                    <a:pt x="107" y="0"/>
                    <a:pt x="0" y="107"/>
                    <a:pt x="0" y="226"/>
                  </a:cubicBezTo>
                  <a:cubicBezTo>
                    <a:pt x="0" y="346"/>
                    <a:pt x="107" y="441"/>
                    <a:pt x="226" y="441"/>
                  </a:cubicBezTo>
                  <a:lnTo>
                    <a:pt x="607" y="441"/>
                  </a:lnTo>
                  <a:cubicBezTo>
                    <a:pt x="726" y="441"/>
                    <a:pt x="834" y="346"/>
                    <a:pt x="834" y="226"/>
                  </a:cubicBezTo>
                  <a:cubicBezTo>
                    <a:pt x="822" y="107"/>
                    <a:pt x="726" y="0"/>
                    <a:pt x="60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07;p58">
              <a:extLst>
                <a:ext uri="{FF2B5EF4-FFF2-40B4-BE49-F238E27FC236}">
                  <a16:creationId xmlns:a16="http://schemas.microsoft.com/office/drawing/2014/main" id="{ED452C63-2B9C-41CD-A59F-C0FB03FC4F51}"/>
                </a:ext>
              </a:extLst>
            </p:cNvPr>
            <p:cNvSpPr/>
            <p:nvPr/>
          </p:nvSpPr>
          <p:spPr>
            <a:xfrm>
              <a:off x="3086313" y="3029539"/>
              <a:ext cx="26599" cy="14048"/>
            </a:xfrm>
            <a:custGeom>
              <a:avLst/>
              <a:gdLst/>
              <a:ahLst/>
              <a:cxnLst/>
              <a:rect l="l" t="t" r="r" b="b"/>
              <a:pathLst>
                <a:path w="835" h="441" extrusionOk="0">
                  <a:moveTo>
                    <a:pt x="227" y="0"/>
                  </a:moveTo>
                  <a:cubicBezTo>
                    <a:pt x="108" y="0"/>
                    <a:pt x="1" y="107"/>
                    <a:pt x="1" y="226"/>
                  </a:cubicBezTo>
                  <a:cubicBezTo>
                    <a:pt x="1" y="346"/>
                    <a:pt x="108" y="441"/>
                    <a:pt x="227" y="441"/>
                  </a:cubicBezTo>
                  <a:lnTo>
                    <a:pt x="608" y="441"/>
                  </a:lnTo>
                  <a:cubicBezTo>
                    <a:pt x="727" y="441"/>
                    <a:pt x="834" y="346"/>
                    <a:pt x="834" y="226"/>
                  </a:cubicBezTo>
                  <a:cubicBezTo>
                    <a:pt x="834" y="107"/>
                    <a:pt x="727" y="0"/>
                    <a:pt x="60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508;p58">
              <a:extLst>
                <a:ext uri="{FF2B5EF4-FFF2-40B4-BE49-F238E27FC236}">
                  <a16:creationId xmlns:a16="http://schemas.microsoft.com/office/drawing/2014/main" id="{AF588069-C88B-4453-91D6-73FD0007DE42}"/>
                </a:ext>
              </a:extLst>
            </p:cNvPr>
            <p:cNvSpPr/>
            <p:nvPr/>
          </p:nvSpPr>
          <p:spPr>
            <a:xfrm>
              <a:off x="3359788" y="2953469"/>
              <a:ext cx="26567" cy="20355"/>
            </a:xfrm>
            <a:custGeom>
              <a:avLst/>
              <a:gdLst/>
              <a:ahLst/>
              <a:cxnLst/>
              <a:rect l="l" t="t" r="r" b="b"/>
              <a:pathLst>
                <a:path w="834" h="639" extrusionOk="0">
                  <a:moveTo>
                    <a:pt x="594" y="0"/>
                  </a:moveTo>
                  <a:cubicBezTo>
                    <a:pt x="555" y="0"/>
                    <a:pt x="514" y="13"/>
                    <a:pt x="476" y="43"/>
                  </a:cubicBezTo>
                  <a:lnTo>
                    <a:pt x="155" y="233"/>
                  </a:lnTo>
                  <a:cubicBezTo>
                    <a:pt x="48" y="293"/>
                    <a:pt x="0" y="424"/>
                    <a:pt x="83" y="531"/>
                  </a:cubicBezTo>
                  <a:cubicBezTo>
                    <a:pt x="119" y="602"/>
                    <a:pt x="203" y="638"/>
                    <a:pt x="274" y="638"/>
                  </a:cubicBezTo>
                  <a:cubicBezTo>
                    <a:pt x="310" y="638"/>
                    <a:pt x="345" y="614"/>
                    <a:pt x="381" y="602"/>
                  </a:cubicBezTo>
                  <a:lnTo>
                    <a:pt x="703" y="412"/>
                  </a:lnTo>
                  <a:cubicBezTo>
                    <a:pt x="810" y="352"/>
                    <a:pt x="834" y="221"/>
                    <a:pt x="774" y="114"/>
                  </a:cubicBezTo>
                  <a:cubicBezTo>
                    <a:pt x="735" y="45"/>
                    <a:pt x="667" y="0"/>
                    <a:pt x="59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509;p58">
              <a:extLst>
                <a:ext uri="{FF2B5EF4-FFF2-40B4-BE49-F238E27FC236}">
                  <a16:creationId xmlns:a16="http://schemas.microsoft.com/office/drawing/2014/main" id="{F2E5C538-C7CD-4F41-98B8-FFE9EA16317D}"/>
                </a:ext>
              </a:extLst>
            </p:cNvPr>
            <p:cNvSpPr/>
            <p:nvPr/>
          </p:nvSpPr>
          <p:spPr>
            <a:xfrm>
              <a:off x="3106413" y="3100034"/>
              <a:ext cx="26599" cy="20164"/>
            </a:xfrm>
            <a:custGeom>
              <a:avLst/>
              <a:gdLst/>
              <a:ahLst/>
              <a:cxnLst/>
              <a:rect l="l" t="t" r="r" b="b"/>
              <a:pathLst>
                <a:path w="835" h="633" extrusionOk="0">
                  <a:moveTo>
                    <a:pt x="590" y="0"/>
                  </a:moveTo>
                  <a:cubicBezTo>
                    <a:pt x="550" y="0"/>
                    <a:pt x="511" y="12"/>
                    <a:pt x="477" y="38"/>
                  </a:cubicBezTo>
                  <a:lnTo>
                    <a:pt x="144" y="228"/>
                  </a:lnTo>
                  <a:cubicBezTo>
                    <a:pt x="36" y="288"/>
                    <a:pt x="1" y="419"/>
                    <a:pt x="72" y="526"/>
                  </a:cubicBezTo>
                  <a:cubicBezTo>
                    <a:pt x="108" y="597"/>
                    <a:pt x="191" y="633"/>
                    <a:pt x="263" y="633"/>
                  </a:cubicBezTo>
                  <a:cubicBezTo>
                    <a:pt x="310" y="633"/>
                    <a:pt x="334" y="609"/>
                    <a:pt x="370" y="597"/>
                  </a:cubicBezTo>
                  <a:lnTo>
                    <a:pt x="691" y="407"/>
                  </a:lnTo>
                  <a:cubicBezTo>
                    <a:pt x="787" y="347"/>
                    <a:pt x="834" y="216"/>
                    <a:pt x="775" y="109"/>
                  </a:cubicBezTo>
                  <a:cubicBezTo>
                    <a:pt x="736" y="40"/>
                    <a:pt x="663" y="0"/>
                    <a:pt x="59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510;p58">
              <a:extLst>
                <a:ext uri="{FF2B5EF4-FFF2-40B4-BE49-F238E27FC236}">
                  <a16:creationId xmlns:a16="http://schemas.microsoft.com/office/drawing/2014/main" id="{55F0C546-B7A2-4E89-B398-2EB632E44EE5}"/>
                </a:ext>
              </a:extLst>
            </p:cNvPr>
            <p:cNvSpPr/>
            <p:nvPr/>
          </p:nvSpPr>
          <p:spPr>
            <a:xfrm>
              <a:off x="3308565" y="2897277"/>
              <a:ext cx="22044" cy="24178"/>
            </a:xfrm>
            <a:custGeom>
              <a:avLst/>
              <a:gdLst/>
              <a:ahLst/>
              <a:cxnLst/>
              <a:rect l="l" t="t" r="r" b="b"/>
              <a:pathLst>
                <a:path w="692" h="759" extrusionOk="0">
                  <a:moveTo>
                    <a:pt x="441" y="1"/>
                  </a:moveTo>
                  <a:cubicBezTo>
                    <a:pt x="369" y="1"/>
                    <a:pt x="301" y="35"/>
                    <a:pt x="263" y="104"/>
                  </a:cubicBezTo>
                  <a:lnTo>
                    <a:pt x="60" y="438"/>
                  </a:lnTo>
                  <a:cubicBezTo>
                    <a:pt x="1" y="533"/>
                    <a:pt x="37" y="676"/>
                    <a:pt x="144" y="735"/>
                  </a:cubicBezTo>
                  <a:cubicBezTo>
                    <a:pt x="167" y="747"/>
                    <a:pt x="215" y="759"/>
                    <a:pt x="239" y="759"/>
                  </a:cubicBezTo>
                  <a:cubicBezTo>
                    <a:pt x="322" y="759"/>
                    <a:pt x="394" y="711"/>
                    <a:pt x="441" y="652"/>
                  </a:cubicBezTo>
                  <a:lnTo>
                    <a:pt x="632" y="330"/>
                  </a:lnTo>
                  <a:cubicBezTo>
                    <a:pt x="691" y="223"/>
                    <a:pt x="656" y="92"/>
                    <a:pt x="560" y="33"/>
                  </a:cubicBezTo>
                  <a:cubicBezTo>
                    <a:pt x="522" y="11"/>
                    <a:pt x="481" y="1"/>
                    <a:pt x="44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511;p58">
              <a:extLst>
                <a:ext uri="{FF2B5EF4-FFF2-40B4-BE49-F238E27FC236}">
                  <a16:creationId xmlns:a16="http://schemas.microsoft.com/office/drawing/2014/main" id="{8B21E47C-748A-4ACC-86ED-04304DDB28AC}"/>
                </a:ext>
              </a:extLst>
            </p:cNvPr>
            <p:cNvSpPr/>
            <p:nvPr/>
          </p:nvSpPr>
          <p:spPr>
            <a:xfrm>
              <a:off x="3239153" y="2877049"/>
              <a:ext cx="14080" cy="26599"/>
            </a:xfrm>
            <a:custGeom>
              <a:avLst/>
              <a:gdLst/>
              <a:ahLst/>
              <a:cxnLst/>
              <a:rect l="l" t="t" r="r" b="b"/>
              <a:pathLst>
                <a:path w="442" h="835" extrusionOk="0">
                  <a:moveTo>
                    <a:pt x="215" y="1"/>
                  </a:moveTo>
                  <a:cubicBezTo>
                    <a:pt x="96" y="1"/>
                    <a:pt x="1" y="96"/>
                    <a:pt x="1" y="215"/>
                  </a:cubicBezTo>
                  <a:lnTo>
                    <a:pt x="1" y="608"/>
                  </a:lnTo>
                  <a:cubicBezTo>
                    <a:pt x="1" y="727"/>
                    <a:pt x="96" y="834"/>
                    <a:pt x="215" y="834"/>
                  </a:cubicBezTo>
                  <a:cubicBezTo>
                    <a:pt x="334" y="834"/>
                    <a:pt x="441" y="727"/>
                    <a:pt x="441" y="608"/>
                  </a:cubicBezTo>
                  <a:lnTo>
                    <a:pt x="441" y="215"/>
                  </a:lnTo>
                  <a:cubicBezTo>
                    <a:pt x="441" y="96"/>
                    <a:pt x="358" y="1"/>
                    <a:pt x="21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4512;p58">
              <a:extLst>
                <a:ext uri="{FF2B5EF4-FFF2-40B4-BE49-F238E27FC236}">
                  <a16:creationId xmlns:a16="http://schemas.microsoft.com/office/drawing/2014/main" id="{793BAB5B-C3F5-480D-A36A-3B10B28A2C31}"/>
                </a:ext>
              </a:extLst>
            </p:cNvPr>
            <p:cNvSpPr/>
            <p:nvPr/>
          </p:nvSpPr>
          <p:spPr>
            <a:xfrm>
              <a:off x="3161809" y="2897500"/>
              <a:ext cx="22394" cy="24337"/>
            </a:xfrm>
            <a:custGeom>
              <a:avLst/>
              <a:gdLst/>
              <a:ahLst/>
              <a:cxnLst/>
              <a:rect l="l" t="t" r="r" b="b"/>
              <a:pathLst>
                <a:path w="703" h="764" extrusionOk="0">
                  <a:moveTo>
                    <a:pt x="262" y="0"/>
                  </a:moveTo>
                  <a:cubicBezTo>
                    <a:pt x="222" y="0"/>
                    <a:pt x="181" y="12"/>
                    <a:pt x="143" y="38"/>
                  </a:cubicBezTo>
                  <a:cubicBezTo>
                    <a:pt x="48" y="97"/>
                    <a:pt x="0" y="228"/>
                    <a:pt x="72" y="335"/>
                  </a:cubicBezTo>
                  <a:lnTo>
                    <a:pt x="262" y="669"/>
                  </a:lnTo>
                  <a:cubicBezTo>
                    <a:pt x="310" y="740"/>
                    <a:pt x="381" y="764"/>
                    <a:pt x="464" y="764"/>
                  </a:cubicBezTo>
                  <a:cubicBezTo>
                    <a:pt x="500" y="764"/>
                    <a:pt x="536" y="752"/>
                    <a:pt x="560" y="740"/>
                  </a:cubicBezTo>
                  <a:cubicBezTo>
                    <a:pt x="667" y="681"/>
                    <a:pt x="703" y="550"/>
                    <a:pt x="643" y="442"/>
                  </a:cubicBezTo>
                  <a:lnTo>
                    <a:pt x="441" y="109"/>
                  </a:lnTo>
                  <a:cubicBezTo>
                    <a:pt x="402" y="40"/>
                    <a:pt x="334" y="0"/>
                    <a:pt x="26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4513;p58">
              <a:extLst>
                <a:ext uri="{FF2B5EF4-FFF2-40B4-BE49-F238E27FC236}">
                  <a16:creationId xmlns:a16="http://schemas.microsoft.com/office/drawing/2014/main" id="{1666A9A8-9E68-41C4-8566-B11610F3893C}"/>
                </a:ext>
              </a:extLst>
            </p:cNvPr>
            <p:cNvSpPr/>
            <p:nvPr/>
          </p:nvSpPr>
          <p:spPr>
            <a:xfrm>
              <a:off x="3106413" y="2953151"/>
              <a:ext cx="26599" cy="19909"/>
            </a:xfrm>
            <a:custGeom>
              <a:avLst/>
              <a:gdLst/>
              <a:ahLst/>
              <a:cxnLst/>
              <a:rect l="l" t="t" r="r" b="b"/>
              <a:pathLst>
                <a:path w="835" h="625" extrusionOk="0">
                  <a:moveTo>
                    <a:pt x="246" y="0"/>
                  </a:moveTo>
                  <a:cubicBezTo>
                    <a:pt x="168" y="0"/>
                    <a:pt x="92" y="40"/>
                    <a:pt x="60" y="112"/>
                  </a:cubicBezTo>
                  <a:cubicBezTo>
                    <a:pt x="1" y="208"/>
                    <a:pt x="25" y="350"/>
                    <a:pt x="132" y="410"/>
                  </a:cubicBezTo>
                  <a:lnTo>
                    <a:pt x="453" y="600"/>
                  </a:lnTo>
                  <a:cubicBezTo>
                    <a:pt x="489" y="612"/>
                    <a:pt x="537" y="624"/>
                    <a:pt x="560" y="624"/>
                  </a:cubicBezTo>
                  <a:cubicBezTo>
                    <a:pt x="632" y="624"/>
                    <a:pt x="715" y="589"/>
                    <a:pt x="751" y="529"/>
                  </a:cubicBezTo>
                  <a:cubicBezTo>
                    <a:pt x="834" y="422"/>
                    <a:pt x="787" y="291"/>
                    <a:pt x="679" y="231"/>
                  </a:cubicBezTo>
                  <a:lnTo>
                    <a:pt x="358" y="29"/>
                  </a:lnTo>
                  <a:cubicBezTo>
                    <a:pt x="323" y="10"/>
                    <a:pt x="284" y="0"/>
                    <a:pt x="24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4514;p58">
              <a:extLst>
                <a:ext uri="{FF2B5EF4-FFF2-40B4-BE49-F238E27FC236}">
                  <a16:creationId xmlns:a16="http://schemas.microsoft.com/office/drawing/2014/main" id="{F21BBD44-4756-4CAE-9724-F494F46F912D}"/>
                </a:ext>
              </a:extLst>
            </p:cNvPr>
            <p:cNvSpPr/>
            <p:nvPr/>
          </p:nvSpPr>
          <p:spPr>
            <a:xfrm>
              <a:off x="3360520" y="3099811"/>
              <a:ext cx="25834" cy="20005"/>
            </a:xfrm>
            <a:custGeom>
              <a:avLst/>
              <a:gdLst/>
              <a:ahLst/>
              <a:cxnLst/>
              <a:rect l="l" t="t" r="r" b="b"/>
              <a:pathLst>
                <a:path w="811" h="628" extrusionOk="0">
                  <a:moveTo>
                    <a:pt x="239" y="1"/>
                  </a:moveTo>
                  <a:cubicBezTo>
                    <a:pt x="167" y="1"/>
                    <a:pt x="99" y="35"/>
                    <a:pt x="60" y="104"/>
                  </a:cubicBezTo>
                  <a:cubicBezTo>
                    <a:pt x="1" y="211"/>
                    <a:pt x="25" y="342"/>
                    <a:pt x="132" y="402"/>
                  </a:cubicBezTo>
                  <a:lnTo>
                    <a:pt x="453" y="592"/>
                  </a:lnTo>
                  <a:cubicBezTo>
                    <a:pt x="489" y="604"/>
                    <a:pt x="537" y="628"/>
                    <a:pt x="561" y="628"/>
                  </a:cubicBezTo>
                  <a:cubicBezTo>
                    <a:pt x="632" y="628"/>
                    <a:pt x="715" y="580"/>
                    <a:pt x="751" y="521"/>
                  </a:cubicBezTo>
                  <a:cubicBezTo>
                    <a:pt x="811" y="426"/>
                    <a:pt x="787" y="283"/>
                    <a:pt x="680" y="223"/>
                  </a:cubicBezTo>
                  <a:lnTo>
                    <a:pt x="358" y="33"/>
                  </a:lnTo>
                  <a:cubicBezTo>
                    <a:pt x="320" y="11"/>
                    <a:pt x="279" y="1"/>
                    <a:pt x="23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" name="Google Shape;4502;p58">
            <a:extLst>
              <a:ext uri="{FF2B5EF4-FFF2-40B4-BE49-F238E27FC236}">
                <a16:creationId xmlns:a16="http://schemas.microsoft.com/office/drawing/2014/main" id="{65AED73B-CE52-4BD2-9E6E-D78E81AB30CA}"/>
              </a:ext>
            </a:extLst>
          </p:cNvPr>
          <p:cNvGrpSpPr/>
          <p:nvPr/>
        </p:nvGrpSpPr>
        <p:grpSpPr>
          <a:xfrm>
            <a:off x="769225" y="3211867"/>
            <a:ext cx="320143" cy="392581"/>
            <a:chOff x="3086313" y="2877049"/>
            <a:chExt cx="320143" cy="392581"/>
          </a:xfrm>
        </p:grpSpPr>
        <p:sp>
          <p:nvSpPr>
            <p:cNvPr id="54" name="Google Shape;4503;p58">
              <a:extLst>
                <a:ext uri="{FF2B5EF4-FFF2-40B4-BE49-F238E27FC236}">
                  <a16:creationId xmlns:a16="http://schemas.microsoft.com/office/drawing/2014/main" id="{C18E5820-FE0F-4486-9F81-A98F8A343CC6}"/>
                </a:ext>
              </a:extLst>
            </p:cNvPr>
            <p:cNvSpPr/>
            <p:nvPr/>
          </p:nvSpPr>
          <p:spPr>
            <a:xfrm>
              <a:off x="3125749" y="2915371"/>
              <a:ext cx="240505" cy="354259"/>
            </a:xfrm>
            <a:custGeom>
              <a:avLst/>
              <a:gdLst/>
              <a:ahLst/>
              <a:cxnLst/>
              <a:rect l="l" t="t" r="r" b="b"/>
              <a:pathLst>
                <a:path w="7550" h="11121" extrusionOk="0">
                  <a:moveTo>
                    <a:pt x="3775" y="2929"/>
                  </a:moveTo>
                  <a:lnTo>
                    <a:pt x="3918" y="3120"/>
                  </a:lnTo>
                  <a:cubicBezTo>
                    <a:pt x="3871" y="3144"/>
                    <a:pt x="3823" y="3144"/>
                    <a:pt x="3775" y="3144"/>
                  </a:cubicBezTo>
                  <a:cubicBezTo>
                    <a:pt x="3740" y="3132"/>
                    <a:pt x="3692" y="3120"/>
                    <a:pt x="3644" y="3120"/>
                  </a:cubicBezTo>
                  <a:lnTo>
                    <a:pt x="3775" y="2929"/>
                  </a:lnTo>
                  <a:close/>
                  <a:moveTo>
                    <a:pt x="4168" y="3501"/>
                  </a:moveTo>
                  <a:lnTo>
                    <a:pt x="4299" y="3703"/>
                  </a:lnTo>
                  <a:cubicBezTo>
                    <a:pt x="4126" y="3751"/>
                    <a:pt x="3948" y="3775"/>
                    <a:pt x="3769" y="3775"/>
                  </a:cubicBezTo>
                  <a:cubicBezTo>
                    <a:pt x="3591" y="3775"/>
                    <a:pt x="3412" y="3751"/>
                    <a:pt x="3239" y="3703"/>
                  </a:cubicBezTo>
                  <a:lnTo>
                    <a:pt x="3382" y="3501"/>
                  </a:lnTo>
                  <a:cubicBezTo>
                    <a:pt x="3513" y="3560"/>
                    <a:pt x="3644" y="3572"/>
                    <a:pt x="3775" y="3572"/>
                  </a:cubicBezTo>
                  <a:cubicBezTo>
                    <a:pt x="3918" y="3572"/>
                    <a:pt x="4049" y="3537"/>
                    <a:pt x="4168" y="3501"/>
                  </a:cubicBezTo>
                  <a:close/>
                  <a:moveTo>
                    <a:pt x="3120" y="4132"/>
                  </a:moveTo>
                  <a:cubicBezTo>
                    <a:pt x="3275" y="4180"/>
                    <a:pt x="3418" y="4191"/>
                    <a:pt x="3561" y="4215"/>
                  </a:cubicBezTo>
                  <a:lnTo>
                    <a:pt x="3561" y="8109"/>
                  </a:lnTo>
                  <a:lnTo>
                    <a:pt x="3120" y="8109"/>
                  </a:lnTo>
                  <a:lnTo>
                    <a:pt x="3120" y="4132"/>
                  </a:lnTo>
                  <a:close/>
                  <a:moveTo>
                    <a:pt x="4430" y="4132"/>
                  </a:moveTo>
                  <a:lnTo>
                    <a:pt x="4430" y="8109"/>
                  </a:lnTo>
                  <a:lnTo>
                    <a:pt x="4001" y="8109"/>
                  </a:lnTo>
                  <a:lnTo>
                    <a:pt x="4001" y="4215"/>
                  </a:lnTo>
                  <a:cubicBezTo>
                    <a:pt x="4156" y="4191"/>
                    <a:pt x="4287" y="4180"/>
                    <a:pt x="4430" y="4132"/>
                  </a:cubicBezTo>
                  <a:close/>
                  <a:moveTo>
                    <a:pt x="3799" y="441"/>
                  </a:moveTo>
                  <a:cubicBezTo>
                    <a:pt x="4668" y="441"/>
                    <a:pt x="5490" y="786"/>
                    <a:pt x="6121" y="1394"/>
                  </a:cubicBezTo>
                  <a:cubicBezTo>
                    <a:pt x="6752" y="2025"/>
                    <a:pt x="7097" y="2858"/>
                    <a:pt x="7097" y="3751"/>
                  </a:cubicBezTo>
                  <a:cubicBezTo>
                    <a:pt x="7097" y="4620"/>
                    <a:pt x="6752" y="5442"/>
                    <a:pt x="6157" y="6073"/>
                  </a:cubicBezTo>
                  <a:cubicBezTo>
                    <a:pt x="5609" y="6632"/>
                    <a:pt x="5299" y="7347"/>
                    <a:pt x="5240" y="8109"/>
                  </a:cubicBezTo>
                  <a:lnTo>
                    <a:pt x="4883" y="8109"/>
                  </a:lnTo>
                  <a:lnTo>
                    <a:pt x="4883" y="3822"/>
                  </a:lnTo>
                  <a:cubicBezTo>
                    <a:pt x="4883" y="3775"/>
                    <a:pt x="4871" y="3739"/>
                    <a:pt x="4835" y="3703"/>
                  </a:cubicBezTo>
                  <a:lnTo>
                    <a:pt x="3978" y="2406"/>
                  </a:lnTo>
                  <a:cubicBezTo>
                    <a:pt x="3930" y="2346"/>
                    <a:pt x="3871" y="2310"/>
                    <a:pt x="3799" y="2310"/>
                  </a:cubicBezTo>
                  <a:cubicBezTo>
                    <a:pt x="3716" y="2310"/>
                    <a:pt x="3644" y="2334"/>
                    <a:pt x="3620" y="2406"/>
                  </a:cubicBezTo>
                  <a:lnTo>
                    <a:pt x="2751" y="3703"/>
                  </a:lnTo>
                  <a:cubicBezTo>
                    <a:pt x="2728" y="3739"/>
                    <a:pt x="2704" y="3775"/>
                    <a:pt x="2704" y="3822"/>
                  </a:cubicBezTo>
                  <a:lnTo>
                    <a:pt x="2704" y="8109"/>
                  </a:lnTo>
                  <a:lnTo>
                    <a:pt x="2347" y="8109"/>
                  </a:lnTo>
                  <a:cubicBezTo>
                    <a:pt x="2287" y="7347"/>
                    <a:pt x="1977" y="6632"/>
                    <a:pt x="1430" y="6073"/>
                  </a:cubicBezTo>
                  <a:cubicBezTo>
                    <a:pt x="834" y="5465"/>
                    <a:pt x="501" y="4656"/>
                    <a:pt x="489" y="3810"/>
                  </a:cubicBezTo>
                  <a:cubicBezTo>
                    <a:pt x="477" y="2929"/>
                    <a:pt x="823" y="2096"/>
                    <a:pt x="1430" y="1453"/>
                  </a:cubicBezTo>
                  <a:cubicBezTo>
                    <a:pt x="2049" y="822"/>
                    <a:pt x="2870" y="453"/>
                    <a:pt x="3751" y="441"/>
                  </a:cubicBezTo>
                  <a:close/>
                  <a:moveTo>
                    <a:pt x="5228" y="8561"/>
                  </a:moveTo>
                  <a:lnTo>
                    <a:pt x="5228" y="8835"/>
                  </a:lnTo>
                  <a:lnTo>
                    <a:pt x="5228" y="8883"/>
                  </a:lnTo>
                  <a:lnTo>
                    <a:pt x="2335" y="8883"/>
                  </a:lnTo>
                  <a:lnTo>
                    <a:pt x="2335" y="8835"/>
                  </a:lnTo>
                  <a:lnTo>
                    <a:pt x="2335" y="8561"/>
                  </a:lnTo>
                  <a:close/>
                  <a:moveTo>
                    <a:pt x="5121" y="9311"/>
                  </a:moveTo>
                  <a:cubicBezTo>
                    <a:pt x="4942" y="9752"/>
                    <a:pt x="4525" y="10026"/>
                    <a:pt x="4037" y="10026"/>
                  </a:cubicBezTo>
                  <a:lnTo>
                    <a:pt x="3525" y="10026"/>
                  </a:lnTo>
                  <a:cubicBezTo>
                    <a:pt x="3037" y="10026"/>
                    <a:pt x="2620" y="9728"/>
                    <a:pt x="2442" y="9311"/>
                  </a:cubicBezTo>
                  <a:close/>
                  <a:moveTo>
                    <a:pt x="4049" y="10478"/>
                  </a:moveTo>
                  <a:cubicBezTo>
                    <a:pt x="4061" y="10478"/>
                    <a:pt x="4109" y="10478"/>
                    <a:pt x="4132" y="10490"/>
                  </a:cubicBezTo>
                  <a:cubicBezTo>
                    <a:pt x="4132" y="10597"/>
                    <a:pt x="4049" y="10668"/>
                    <a:pt x="3954" y="10668"/>
                  </a:cubicBezTo>
                  <a:lnTo>
                    <a:pt x="3620" y="10668"/>
                  </a:lnTo>
                  <a:cubicBezTo>
                    <a:pt x="3513" y="10668"/>
                    <a:pt x="3442" y="10585"/>
                    <a:pt x="3442" y="10490"/>
                  </a:cubicBezTo>
                  <a:lnTo>
                    <a:pt x="3442" y="10478"/>
                  </a:lnTo>
                  <a:close/>
                  <a:moveTo>
                    <a:pt x="3762" y="0"/>
                  </a:moveTo>
                  <a:cubicBezTo>
                    <a:pt x="3746" y="0"/>
                    <a:pt x="3731" y="0"/>
                    <a:pt x="3716" y="0"/>
                  </a:cubicBezTo>
                  <a:cubicBezTo>
                    <a:pt x="1656" y="24"/>
                    <a:pt x="1" y="1739"/>
                    <a:pt x="13" y="3810"/>
                  </a:cubicBezTo>
                  <a:cubicBezTo>
                    <a:pt x="25" y="4775"/>
                    <a:pt x="406" y="5680"/>
                    <a:pt x="1073" y="6370"/>
                  </a:cubicBezTo>
                  <a:cubicBezTo>
                    <a:pt x="1596" y="6906"/>
                    <a:pt x="1870" y="7609"/>
                    <a:pt x="1870" y="8335"/>
                  </a:cubicBezTo>
                  <a:lnTo>
                    <a:pt x="1870" y="8835"/>
                  </a:lnTo>
                  <a:cubicBezTo>
                    <a:pt x="1870" y="9549"/>
                    <a:pt x="2335" y="10168"/>
                    <a:pt x="2966" y="10383"/>
                  </a:cubicBezTo>
                  <a:lnTo>
                    <a:pt x="2966" y="10490"/>
                  </a:lnTo>
                  <a:cubicBezTo>
                    <a:pt x="2966" y="10835"/>
                    <a:pt x="3239" y="11121"/>
                    <a:pt x="3585" y="11121"/>
                  </a:cubicBezTo>
                  <a:lnTo>
                    <a:pt x="3930" y="11121"/>
                  </a:lnTo>
                  <a:cubicBezTo>
                    <a:pt x="4275" y="11121"/>
                    <a:pt x="4549" y="10835"/>
                    <a:pt x="4549" y="10490"/>
                  </a:cubicBezTo>
                  <a:lnTo>
                    <a:pt x="4549" y="10383"/>
                  </a:lnTo>
                  <a:cubicBezTo>
                    <a:pt x="5192" y="10168"/>
                    <a:pt x="5645" y="9549"/>
                    <a:pt x="5645" y="8835"/>
                  </a:cubicBezTo>
                  <a:lnTo>
                    <a:pt x="5645" y="8335"/>
                  </a:lnTo>
                  <a:cubicBezTo>
                    <a:pt x="5645" y="7609"/>
                    <a:pt x="5918" y="6918"/>
                    <a:pt x="6442" y="6382"/>
                  </a:cubicBezTo>
                  <a:cubicBezTo>
                    <a:pt x="7133" y="5680"/>
                    <a:pt x="7502" y="4751"/>
                    <a:pt x="7502" y="3763"/>
                  </a:cubicBezTo>
                  <a:cubicBezTo>
                    <a:pt x="7550" y="2751"/>
                    <a:pt x="7145" y="1798"/>
                    <a:pt x="6418" y="1084"/>
                  </a:cubicBezTo>
                  <a:cubicBezTo>
                    <a:pt x="5715" y="380"/>
                    <a:pt x="4757" y="0"/>
                    <a:pt x="376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4504;p58">
              <a:extLst>
                <a:ext uri="{FF2B5EF4-FFF2-40B4-BE49-F238E27FC236}">
                  <a16:creationId xmlns:a16="http://schemas.microsoft.com/office/drawing/2014/main" id="{6EC00AA6-B455-4898-9878-3247AA73B753}"/>
                </a:ext>
              </a:extLst>
            </p:cNvPr>
            <p:cNvSpPr/>
            <p:nvPr/>
          </p:nvSpPr>
          <p:spPr>
            <a:xfrm>
              <a:off x="3263076" y="2942511"/>
              <a:ext cx="79287" cy="99579"/>
            </a:xfrm>
            <a:custGeom>
              <a:avLst/>
              <a:gdLst/>
              <a:ahLst/>
              <a:cxnLst/>
              <a:rect l="l" t="t" r="r" b="b"/>
              <a:pathLst>
                <a:path w="2489" h="3126" extrusionOk="0">
                  <a:moveTo>
                    <a:pt x="246" y="1"/>
                  </a:moveTo>
                  <a:cubicBezTo>
                    <a:pt x="146" y="1"/>
                    <a:pt x="56" y="59"/>
                    <a:pt x="36" y="161"/>
                  </a:cubicBezTo>
                  <a:cubicBezTo>
                    <a:pt x="0" y="280"/>
                    <a:pt x="60" y="399"/>
                    <a:pt x="179" y="422"/>
                  </a:cubicBezTo>
                  <a:cubicBezTo>
                    <a:pt x="1286" y="744"/>
                    <a:pt x="2048" y="1768"/>
                    <a:pt x="2048" y="2899"/>
                  </a:cubicBezTo>
                  <a:cubicBezTo>
                    <a:pt x="2048" y="3018"/>
                    <a:pt x="2143" y="3125"/>
                    <a:pt x="2262" y="3125"/>
                  </a:cubicBezTo>
                  <a:cubicBezTo>
                    <a:pt x="2381" y="3125"/>
                    <a:pt x="2488" y="3018"/>
                    <a:pt x="2488" y="2899"/>
                  </a:cubicBezTo>
                  <a:cubicBezTo>
                    <a:pt x="2488" y="1577"/>
                    <a:pt x="1595" y="387"/>
                    <a:pt x="298" y="6"/>
                  </a:cubicBezTo>
                  <a:cubicBezTo>
                    <a:pt x="280" y="2"/>
                    <a:pt x="263" y="1"/>
                    <a:pt x="24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4505;p58">
              <a:extLst>
                <a:ext uri="{FF2B5EF4-FFF2-40B4-BE49-F238E27FC236}">
                  <a16:creationId xmlns:a16="http://schemas.microsoft.com/office/drawing/2014/main" id="{5C50940C-3776-442E-BFD6-1E62940D675E}"/>
                </a:ext>
              </a:extLst>
            </p:cNvPr>
            <p:cNvSpPr/>
            <p:nvPr/>
          </p:nvSpPr>
          <p:spPr>
            <a:xfrm>
              <a:off x="3237656" y="2939262"/>
              <a:ext cx="20897" cy="14462"/>
            </a:xfrm>
            <a:custGeom>
              <a:avLst/>
              <a:gdLst/>
              <a:ahLst/>
              <a:cxnLst/>
              <a:rect l="l" t="t" r="r" b="b"/>
              <a:pathLst>
                <a:path w="656" h="454" extrusionOk="0">
                  <a:moveTo>
                    <a:pt x="227" y="1"/>
                  </a:moveTo>
                  <a:cubicBezTo>
                    <a:pt x="107" y="1"/>
                    <a:pt x="0" y="108"/>
                    <a:pt x="0" y="227"/>
                  </a:cubicBezTo>
                  <a:cubicBezTo>
                    <a:pt x="0" y="346"/>
                    <a:pt x="107" y="453"/>
                    <a:pt x="227" y="453"/>
                  </a:cubicBezTo>
                  <a:lnTo>
                    <a:pt x="417" y="453"/>
                  </a:lnTo>
                  <a:cubicBezTo>
                    <a:pt x="536" y="453"/>
                    <a:pt x="619" y="358"/>
                    <a:pt x="643" y="251"/>
                  </a:cubicBezTo>
                  <a:cubicBezTo>
                    <a:pt x="655" y="108"/>
                    <a:pt x="560" y="1"/>
                    <a:pt x="42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4506;p58">
              <a:extLst>
                <a:ext uri="{FF2B5EF4-FFF2-40B4-BE49-F238E27FC236}">
                  <a16:creationId xmlns:a16="http://schemas.microsoft.com/office/drawing/2014/main" id="{B0CE504C-5070-4774-A52D-1B41DC482984}"/>
                </a:ext>
              </a:extLst>
            </p:cNvPr>
            <p:cNvSpPr/>
            <p:nvPr/>
          </p:nvSpPr>
          <p:spPr>
            <a:xfrm>
              <a:off x="3379888" y="3029539"/>
              <a:ext cx="26567" cy="14048"/>
            </a:xfrm>
            <a:custGeom>
              <a:avLst/>
              <a:gdLst/>
              <a:ahLst/>
              <a:cxnLst/>
              <a:rect l="l" t="t" r="r" b="b"/>
              <a:pathLst>
                <a:path w="834" h="441" extrusionOk="0">
                  <a:moveTo>
                    <a:pt x="226" y="0"/>
                  </a:moveTo>
                  <a:cubicBezTo>
                    <a:pt x="107" y="0"/>
                    <a:pt x="0" y="107"/>
                    <a:pt x="0" y="226"/>
                  </a:cubicBezTo>
                  <a:cubicBezTo>
                    <a:pt x="0" y="346"/>
                    <a:pt x="107" y="441"/>
                    <a:pt x="226" y="441"/>
                  </a:cubicBezTo>
                  <a:lnTo>
                    <a:pt x="607" y="441"/>
                  </a:lnTo>
                  <a:cubicBezTo>
                    <a:pt x="726" y="441"/>
                    <a:pt x="834" y="346"/>
                    <a:pt x="834" y="226"/>
                  </a:cubicBezTo>
                  <a:cubicBezTo>
                    <a:pt x="822" y="107"/>
                    <a:pt x="726" y="0"/>
                    <a:pt x="60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4507;p58">
              <a:extLst>
                <a:ext uri="{FF2B5EF4-FFF2-40B4-BE49-F238E27FC236}">
                  <a16:creationId xmlns:a16="http://schemas.microsoft.com/office/drawing/2014/main" id="{6FD3A093-A773-4CD8-9217-46307DA5F437}"/>
                </a:ext>
              </a:extLst>
            </p:cNvPr>
            <p:cNvSpPr/>
            <p:nvPr/>
          </p:nvSpPr>
          <p:spPr>
            <a:xfrm>
              <a:off x="3086313" y="3029539"/>
              <a:ext cx="26599" cy="14048"/>
            </a:xfrm>
            <a:custGeom>
              <a:avLst/>
              <a:gdLst/>
              <a:ahLst/>
              <a:cxnLst/>
              <a:rect l="l" t="t" r="r" b="b"/>
              <a:pathLst>
                <a:path w="835" h="441" extrusionOk="0">
                  <a:moveTo>
                    <a:pt x="227" y="0"/>
                  </a:moveTo>
                  <a:cubicBezTo>
                    <a:pt x="108" y="0"/>
                    <a:pt x="1" y="107"/>
                    <a:pt x="1" y="226"/>
                  </a:cubicBezTo>
                  <a:cubicBezTo>
                    <a:pt x="1" y="346"/>
                    <a:pt x="108" y="441"/>
                    <a:pt x="227" y="441"/>
                  </a:cubicBezTo>
                  <a:lnTo>
                    <a:pt x="608" y="441"/>
                  </a:lnTo>
                  <a:cubicBezTo>
                    <a:pt x="727" y="441"/>
                    <a:pt x="834" y="346"/>
                    <a:pt x="834" y="226"/>
                  </a:cubicBezTo>
                  <a:cubicBezTo>
                    <a:pt x="834" y="107"/>
                    <a:pt x="727" y="0"/>
                    <a:pt x="60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4508;p58">
              <a:extLst>
                <a:ext uri="{FF2B5EF4-FFF2-40B4-BE49-F238E27FC236}">
                  <a16:creationId xmlns:a16="http://schemas.microsoft.com/office/drawing/2014/main" id="{762BD58F-B45B-4138-9D75-4F5E2D353522}"/>
                </a:ext>
              </a:extLst>
            </p:cNvPr>
            <p:cNvSpPr/>
            <p:nvPr/>
          </p:nvSpPr>
          <p:spPr>
            <a:xfrm>
              <a:off x="3359788" y="2953469"/>
              <a:ext cx="26567" cy="20355"/>
            </a:xfrm>
            <a:custGeom>
              <a:avLst/>
              <a:gdLst/>
              <a:ahLst/>
              <a:cxnLst/>
              <a:rect l="l" t="t" r="r" b="b"/>
              <a:pathLst>
                <a:path w="834" h="639" extrusionOk="0">
                  <a:moveTo>
                    <a:pt x="594" y="0"/>
                  </a:moveTo>
                  <a:cubicBezTo>
                    <a:pt x="555" y="0"/>
                    <a:pt x="514" y="13"/>
                    <a:pt x="476" y="43"/>
                  </a:cubicBezTo>
                  <a:lnTo>
                    <a:pt x="155" y="233"/>
                  </a:lnTo>
                  <a:cubicBezTo>
                    <a:pt x="48" y="293"/>
                    <a:pt x="0" y="424"/>
                    <a:pt x="83" y="531"/>
                  </a:cubicBezTo>
                  <a:cubicBezTo>
                    <a:pt x="119" y="602"/>
                    <a:pt x="203" y="638"/>
                    <a:pt x="274" y="638"/>
                  </a:cubicBezTo>
                  <a:cubicBezTo>
                    <a:pt x="310" y="638"/>
                    <a:pt x="345" y="614"/>
                    <a:pt x="381" y="602"/>
                  </a:cubicBezTo>
                  <a:lnTo>
                    <a:pt x="703" y="412"/>
                  </a:lnTo>
                  <a:cubicBezTo>
                    <a:pt x="810" y="352"/>
                    <a:pt x="834" y="221"/>
                    <a:pt x="774" y="114"/>
                  </a:cubicBezTo>
                  <a:cubicBezTo>
                    <a:pt x="735" y="45"/>
                    <a:pt x="667" y="0"/>
                    <a:pt x="59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4509;p58">
              <a:extLst>
                <a:ext uri="{FF2B5EF4-FFF2-40B4-BE49-F238E27FC236}">
                  <a16:creationId xmlns:a16="http://schemas.microsoft.com/office/drawing/2014/main" id="{3B362ECF-1EE6-416E-9BE4-FAEED9AF2EC5}"/>
                </a:ext>
              </a:extLst>
            </p:cNvPr>
            <p:cNvSpPr/>
            <p:nvPr/>
          </p:nvSpPr>
          <p:spPr>
            <a:xfrm>
              <a:off x="3106413" y="3100034"/>
              <a:ext cx="26599" cy="20164"/>
            </a:xfrm>
            <a:custGeom>
              <a:avLst/>
              <a:gdLst/>
              <a:ahLst/>
              <a:cxnLst/>
              <a:rect l="l" t="t" r="r" b="b"/>
              <a:pathLst>
                <a:path w="835" h="633" extrusionOk="0">
                  <a:moveTo>
                    <a:pt x="590" y="0"/>
                  </a:moveTo>
                  <a:cubicBezTo>
                    <a:pt x="550" y="0"/>
                    <a:pt x="511" y="12"/>
                    <a:pt x="477" y="38"/>
                  </a:cubicBezTo>
                  <a:lnTo>
                    <a:pt x="144" y="228"/>
                  </a:lnTo>
                  <a:cubicBezTo>
                    <a:pt x="36" y="288"/>
                    <a:pt x="1" y="419"/>
                    <a:pt x="72" y="526"/>
                  </a:cubicBezTo>
                  <a:cubicBezTo>
                    <a:pt x="108" y="597"/>
                    <a:pt x="191" y="633"/>
                    <a:pt x="263" y="633"/>
                  </a:cubicBezTo>
                  <a:cubicBezTo>
                    <a:pt x="310" y="633"/>
                    <a:pt x="334" y="609"/>
                    <a:pt x="370" y="597"/>
                  </a:cubicBezTo>
                  <a:lnTo>
                    <a:pt x="691" y="407"/>
                  </a:lnTo>
                  <a:cubicBezTo>
                    <a:pt x="787" y="347"/>
                    <a:pt x="834" y="216"/>
                    <a:pt x="775" y="109"/>
                  </a:cubicBezTo>
                  <a:cubicBezTo>
                    <a:pt x="736" y="40"/>
                    <a:pt x="663" y="0"/>
                    <a:pt x="59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4510;p58">
              <a:extLst>
                <a:ext uri="{FF2B5EF4-FFF2-40B4-BE49-F238E27FC236}">
                  <a16:creationId xmlns:a16="http://schemas.microsoft.com/office/drawing/2014/main" id="{65699BE0-350A-4517-8BCD-6B0ADC65A78D}"/>
                </a:ext>
              </a:extLst>
            </p:cNvPr>
            <p:cNvSpPr/>
            <p:nvPr/>
          </p:nvSpPr>
          <p:spPr>
            <a:xfrm>
              <a:off x="3308565" y="2897277"/>
              <a:ext cx="22044" cy="24178"/>
            </a:xfrm>
            <a:custGeom>
              <a:avLst/>
              <a:gdLst/>
              <a:ahLst/>
              <a:cxnLst/>
              <a:rect l="l" t="t" r="r" b="b"/>
              <a:pathLst>
                <a:path w="692" h="759" extrusionOk="0">
                  <a:moveTo>
                    <a:pt x="441" y="1"/>
                  </a:moveTo>
                  <a:cubicBezTo>
                    <a:pt x="369" y="1"/>
                    <a:pt x="301" y="35"/>
                    <a:pt x="263" y="104"/>
                  </a:cubicBezTo>
                  <a:lnTo>
                    <a:pt x="60" y="438"/>
                  </a:lnTo>
                  <a:cubicBezTo>
                    <a:pt x="1" y="533"/>
                    <a:pt x="37" y="676"/>
                    <a:pt x="144" y="735"/>
                  </a:cubicBezTo>
                  <a:cubicBezTo>
                    <a:pt x="167" y="747"/>
                    <a:pt x="215" y="759"/>
                    <a:pt x="239" y="759"/>
                  </a:cubicBezTo>
                  <a:cubicBezTo>
                    <a:pt x="322" y="759"/>
                    <a:pt x="394" y="711"/>
                    <a:pt x="441" y="652"/>
                  </a:cubicBezTo>
                  <a:lnTo>
                    <a:pt x="632" y="330"/>
                  </a:lnTo>
                  <a:cubicBezTo>
                    <a:pt x="691" y="223"/>
                    <a:pt x="656" y="92"/>
                    <a:pt x="560" y="33"/>
                  </a:cubicBezTo>
                  <a:cubicBezTo>
                    <a:pt x="522" y="11"/>
                    <a:pt x="481" y="1"/>
                    <a:pt x="44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4511;p58">
              <a:extLst>
                <a:ext uri="{FF2B5EF4-FFF2-40B4-BE49-F238E27FC236}">
                  <a16:creationId xmlns:a16="http://schemas.microsoft.com/office/drawing/2014/main" id="{C15B4F8A-20DC-404E-8539-B0B2A60909B3}"/>
                </a:ext>
              </a:extLst>
            </p:cNvPr>
            <p:cNvSpPr/>
            <p:nvPr/>
          </p:nvSpPr>
          <p:spPr>
            <a:xfrm>
              <a:off x="3239153" y="2877049"/>
              <a:ext cx="14080" cy="26599"/>
            </a:xfrm>
            <a:custGeom>
              <a:avLst/>
              <a:gdLst/>
              <a:ahLst/>
              <a:cxnLst/>
              <a:rect l="l" t="t" r="r" b="b"/>
              <a:pathLst>
                <a:path w="442" h="835" extrusionOk="0">
                  <a:moveTo>
                    <a:pt x="215" y="1"/>
                  </a:moveTo>
                  <a:cubicBezTo>
                    <a:pt x="96" y="1"/>
                    <a:pt x="1" y="96"/>
                    <a:pt x="1" y="215"/>
                  </a:cubicBezTo>
                  <a:lnTo>
                    <a:pt x="1" y="608"/>
                  </a:lnTo>
                  <a:cubicBezTo>
                    <a:pt x="1" y="727"/>
                    <a:pt x="96" y="834"/>
                    <a:pt x="215" y="834"/>
                  </a:cubicBezTo>
                  <a:cubicBezTo>
                    <a:pt x="334" y="834"/>
                    <a:pt x="441" y="727"/>
                    <a:pt x="441" y="608"/>
                  </a:cubicBezTo>
                  <a:lnTo>
                    <a:pt x="441" y="215"/>
                  </a:lnTo>
                  <a:cubicBezTo>
                    <a:pt x="441" y="96"/>
                    <a:pt x="358" y="1"/>
                    <a:pt x="21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4512;p58">
              <a:extLst>
                <a:ext uri="{FF2B5EF4-FFF2-40B4-BE49-F238E27FC236}">
                  <a16:creationId xmlns:a16="http://schemas.microsoft.com/office/drawing/2014/main" id="{370D8702-8675-487A-A2C0-2888979D08CD}"/>
                </a:ext>
              </a:extLst>
            </p:cNvPr>
            <p:cNvSpPr/>
            <p:nvPr/>
          </p:nvSpPr>
          <p:spPr>
            <a:xfrm>
              <a:off x="3161809" y="2897500"/>
              <a:ext cx="22394" cy="24337"/>
            </a:xfrm>
            <a:custGeom>
              <a:avLst/>
              <a:gdLst/>
              <a:ahLst/>
              <a:cxnLst/>
              <a:rect l="l" t="t" r="r" b="b"/>
              <a:pathLst>
                <a:path w="703" h="764" extrusionOk="0">
                  <a:moveTo>
                    <a:pt x="262" y="0"/>
                  </a:moveTo>
                  <a:cubicBezTo>
                    <a:pt x="222" y="0"/>
                    <a:pt x="181" y="12"/>
                    <a:pt x="143" y="38"/>
                  </a:cubicBezTo>
                  <a:cubicBezTo>
                    <a:pt x="48" y="97"/>
                    <a:pt x="0" y="228"/>
                    <a:pt x="72" y="335"/>
                  </a:cubicBezTo>
                  <a:lnTo>
                    <a:pt x="262" y="669"/>
                  </a:lnTo>
                  <a:cubicBezTo>
                    <a:pt x="310" y="740"/>
                    <a:pt x="381" y="764"/>
                    <a:pt x="464" y="764"/>
                  </a:cubicBezTo>
                  <a:cubicBezTo>
                    <a:pt x="500" y="764"/>
                    <a:pt x="536" y="752"/>
                    <a:pt x="560" y="740"/>
                  </a:cubicBezTo>
                  <a:cubicBezTo>
                    <a:pt x="667" y="681"/>
                    <a:pt x="703" y="550"/>
                    <a:pt x="643" y="442"/>
                  </a:cubicBezTo>
                  <a:lnTo>
                    <a:pt x="441" y="109"/>
                  </a:lnTo>
                  <a:cubicBezTo>
                    <a:pt x="402" y="40"/>
                    <a:pt x="334" y="0"/>
                    <a:pt x="26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4513;p58">
              <a:extLst>
                <a:ext uri="{FF2B5EF4-FFF2-40B4-BE49-F238E27FC236}">
                  <a16:creationId xmlns:a16="http://schemas.microsoft.com/office/drawing/2014/main" id="{FBDB1CD1-AF83-44F9-95C6-4282936453D5}"/>
                </a:ext>
              </a:extLst>
            </p:cNvPr>
            <p:cNvSpPr/>
            <p:nvPr/>
          </p:nvSpPr>
          <p:spPr>
            <a:xfrm>
              <a:off x="3106413" y="2953151"/>
              <a:ext cx="26599" cy="19909"/>
            </a:xfrm>
            <a:custGeom>
              <a:avLst/>
              <a:gdLst/>
              <a:ahLst/>
              <a:cxnLst/>
              <a:rect l="l" t="t" r="r" b="b"/>
              <a:pathLst>
                <a:path w="835" h="625" extrusionOk="0">
                  <a:moveTo>
                    <a:pt x="246" y="0"/>
                  </a:moveTo>
                  <a:cubicBezTo>
                    <a:pt x="168" y="0"/>
                    <a:pt x="92" y="40"/>
                    <a:pt x="60" y="112"/>
                  </a:cubicBezTo>
                  <a:cubicBezTo>
                    <a:pt x="1" y="208"/>
                    <a:pt x="25" y="350"/>
                    <a:pt x="132" y="410"/>
                  </a:cubicBezTo>
                  <a:lnTo>
                    <a:pt x="453" y="600"/>
                  </a:lnTo>
                  <a:cubicBezTo>
                    <a:pt x="489" y="612"/>
                    <a:pt x="537" y="624"/>
                    <a:pt x="560" y="624"/>
                  </a:cubicBezTo>
                  <a:cubicBezTo>
                    <a:pt x="632" y="624"/>
                    <a:pt x="715" y="589"/>
                    <a:pt x="751" y="529"/>
                  </a:cubicBezTo>
                  <a:cubicBezTo>
                    <a:pt x="834" y="422"/>
                    <a:pt x="787" y="291"/>
                    <a:pt x="679" y="231"/>
                  </a:cubicBezTo>
                  <a:lnTo>
                    <a:pt x="358" y="29"/>
                  </a:lnTo>
                  <a:cubicBezTo>
                    <a:pt x="323" y="10"/>
                    <a:pt x="284" y="0"/>
                    <a:pt x="24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4514;p58">
              <a:extLst>
                <a:ext uri="{FF2B5EF4-FFF2-40B4-BE49-F238E27FC236}">
                  <a16:creationId xmlns:a16="http://schemas.microsoft.com/office/drawing/2014/main" id="{09308E9A-C512-4538-9AD8-61AC29854B72}"/>
                </a:ext>
              </a:extLst>
            </p:cNvPr>
            <p:cNvSpPr/>
            <p:nvPr/>
          </p:nvSpPr>
          <p:spPr>
            <a:xfrm>
              <a:off x="3360520" y="3099811"/>
              <a:ext cx="25834" cy="20005"/>
            </a:xfrm>
            <a:custGeom>
              <a:avLst/>
              <a:gdLst/>
              <a:ahLst/>
              <a:cxnLst/>
              <a:rect l="l" t="t" r="r" b="b"/>
              <a:pathLst>
                <a:path w="811" h="628" extrusionOk="0">
                  <a:moveTo>
                    <a:pt x="239" y="1"/>
                  </a:moveTo>
                  <a:cubicBezTo>
                    <a:pt x="167" y="1"/>
                    <a:pt x="99" y="35"/>
                    <a:pt x="60" y="104"/>
                  </a:cubicBezTo>
                  <a:cubicBezTo>
                    <a:pt x="1" y="211"/>
                    <a:pt x="25" y="342"/>
                    <a:pt x="132" y="402"/>
                  </a:cubicBezTo>
                  <a:lnTo>
                    <a:pt x="453" y="592"/>
                  </a:lnTo>
                  <a:cubicBezTo>
                    <a:pt x="489" y="604"/>
                    <a:pt x="537" y="628"/>
                    <a:pt x="561" y="628"/>
                  </a:cubicBezTo>
                  <a:cubicBezTo>
                    <a:pt x="632" y="628"/>
                    <a:pt x="715" y="580"/>
                    <a:pt x="751" y="521"/>
                  </a:cubicBezTo>
                  <a:cubicBezTo>
                    <a:pt x="811" y="426"/>
                    <a:pt x="787" y="283"/>
                    <a:pt x="680" y="223"/>
                  </a:cubicBezTo>
                  <a:lnTo>
                    <a:pt x="358" y="33"/>
                  </a:lnTo>
                  <a:cubicBezTo>
                    <a:pt x="320" y="11"/>
                    <a:pt x="279" y="1"/>
                    <a:pt x="23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47F91836-DFC8-4B94-8E1F-91C23AC744C8}"/>
              </a:ext>
            </a:extLst>
          </p:cNvPr>
          <p:cNvSpPr txBox="1"/>
          <p:nvPr/>
        </p:nvSpPr>
        <p:spPr>
          <a:xfrm>
            <a:off x="2749908" y="1711796"/>
            <a:ext cx="2743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chemeClr val="tx1"/>
                </a:solidFill>
                <a:latin typeface="Livvic" panose="020B0604020202020204" charset="0"/>
              </a:rPr>
              <a:t>Come procederemo?</a:t>
            </a:r>
          </a:p>
        </p:txBody>
      </p:sp>
      <p:sp>
        <p:nvSpPr>
          <p:cNvPr id="80" name="CasellaDiTesto 79">
            <a:extLst>
              <a:ext uri="{FF2B5EF4-FFF2-40B4-BE49-F238E27FC236}">
                <a16:creationId xmlns:a16="http://schemas.microsoft.com/office/drawing/2014/main" id="{C4C96A31-2582-47EE-8C96-1AA344853C11}"/>
              </a:ext>
            </a:extLst>
          </p:cNvPr>
          <p:cNvSpPr txBox="1"/>
          <p:nvPr/>
        </p:nvSpPr>
        <p:spPr>
          <a:xfrm>
            <a:off x="2749908" y="480528"/>
            <a:ext cx="2743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chemeClr val="tx1"/>
                </a:solidFill>
                <a:latin typeface="Livvic" panose="020B0604020202020204" charset="0"/>
              </a:rPr>
              <a:t>Cosa abbiamo concluso:</a:t>
            </a:r>
          </a:p>
        </p:txBody>
      </p:sp>
      <p:cxnSp>
        <p:nvCxnSpPr>
          <p:cNvPr id="81" name="Connettore diritto 80">
            <a:extLst>
              <a:ext uri="{FF2B5EF4-FFF2-40B4-BE49-F238E27FC236}">
                <a16:creationId xmlns:a16="http://schemas.microsoft.com/office/drawing/2014/main" id="{27701E2C-9042-4997-86B8-045DCA84C1E7}"/>
              </a:ext>
            </a:extLst>
          </p:cNvPr>
          <p:cNvCxnSpPr/>
          <p:nvPr/>
        </p:nvCxnSpPr>
        <p:spPr>
          <a:xfrm>
            <a:off x="1927337" y="767326"/>
            <a:ext cx="371325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05887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57ED2B96-C95E-441F-A21E-EB29BF5FFE1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1031663"/>
            <a:ext cx="5484565" cy="3080174"/>
          </a:xfrm>
          <a:prstGeom prst="rect">
            <a:avLst/>
          </a:prstGeom>
        </p:spPr>
      </p:pic>
      <p:sp>
        <p:nvSpPr>
          <p:cNvPr id="203" name="Google Shape;203;p30"/>
          <p:cNvSpPr/>
          <p:nvPr/>
        </p:nvSpPr>
        <p:spPr>
          <a:xfrm rot="-5400000">
            <a:off x="6723414" y="148019"/>
            <a:ext cx="1057500" cy="3104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30"/>
          <p:cNvSpPr txBox="1">
            <a:spLocks noGrp="1"/>
          </p:cNvSpPr>
          <p:nvPr>
            <p:ph type="ctrTitle"/>
          </p:nvPr>
        </p:nvSpPr>
        <p:spPr>
          <a:xfrm>
            <a:off x="5713406" y="217694"/>
            <a:ext cx="295655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000" dirty="0">
                <a:solidFill>
                  <a:schemeClr val="lt1"/>
                </a:solidFill>
              </a:rPr>
              <a:t>Relazione fra processi e prestazioni del calcolatore</a:t>
            </a:r>
            <a:endParaRPr sz="2000" dirty="0">
              <a:solidFill>
                <a:schemeClr val="lt1"/>
              </a:solidFill>
            </a:endParaRPr>
          </a:p>
        </p:txBody>
      </p:sp>
      <p:sp>
        <p:nvSpPr>
          <p:cNvPr id="206" name="Google Shape;206;p30"/>
          <p:cNvSpPr txBox="1">
            <a:spLocks noGrp="1"/>
          </p:cNvSpPr>
          <p:nvPr>
            <p:ph type="subTitle" idx="1"/>
          </p:nvPr>
        </p:nvSpPr>
        <p:spPr>
          <a:xfrm>
            <a:off x="5713406" y="2231644"/>
            <a:ext cx="29565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Come accennato precedentemente ed evidenziato dalla curva interpolante realizzata, il modello potrebbe essere meglio descritto considerando una relazione non lineare tra </a:t>
            </a:r>
            <a:r>
              <a:rPr lang="it-IT" i="1" dirty="0"/>
              <a:t>processi</a:t>
            </a:r>
            <a:r>
              <a:rPr lang="it-IT" dirty="0"/>
              <a:t> e </a:t>
            </a:r>
            <a:r>
              <a:rPr lang="it-IT" i="1" dirty="0"/>
              <a:t>prestazioni del calcolatore</a:t>
            </a:r>
            <a:r>
              <a:rPr lang="it-IT" dirty="0"/>
              <a:t>.</a:t>
            </a:r>
            <a:endParaRPr dirty="0"/>
          </a:p>
        </p:txBody>
      </p:sp>
      <p:sp>
        <p:nvSpPr>
          <p:cNvPr id="207" name="Google Shape;207;p30"/>
          <p:cNvSpPr/>
          <p:nvPr/>
        </p:nvSpPr>
        <p:spPr>
          <a:xfrm rot="-5400000">
            <a:off x="6600" y="4079400"/>
            <a:ext cx="1057500" cy="10707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412574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2"/>
          <p:cNvSpPr/>
          <p:nvPr/>
        </p:nvSpPr>
        <p:spPr>
          <a:xfrm rot="5400000">
            <a:off x="-1478816" y="2013850"/>
            <a:ext cx="4059900" cy="11157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32"/>
          <p:cNvSpPr/>
          <p:nvPr/>
        </p:nvSpPr>
        <p:spPr>
          <a:xfrm rot="-5400000" flipH="1">
            <a:off x="1547076" y="2828020"/>
            <a:ext cx="778540" cy="38814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32"/>
          <p:cNvSpPr txBox="1">
            <a:spLocks noGrp="1"/>
          </p:cNvSpPr>
          <p:nvPr>
            <p:ph type="ctrTitle"/>
          </p:nvPr>
        </p:nvSpPr>
        <p:spPr>
          <a:xfrm rot="-5400000">
            <a:off x="-886838" y="1759150"/>
            <a:ext cx="2888100" cy="89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solidFill>
                  <a:schemeClr val="lt1"/>
                </a:solidFill>
              </a:rPr>
              <a:t>Analisi di Regressione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223" name="Google Shape;223;p32"/>
          <p:cNvSpPr txBox="1">
            <a:spLocks noGrp="1"/>
          </p:cNvSpPr>
          <p:nvPr>
            <p:ph type="subTitle" idx="1"/>
          </p:nvPr>
        </p:nvSpPr>
        <p:spPr>
          <a:xfrm>
            <a:off x="183743" y="4584620"/>
            <a:ext cx="3597609" cy="2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it-IT" dirty="0">
                <a:solidFill>
                  <a:schemeClr val="lt1"/>
                </a:solidFill>
              </a:rPr>
              <a:t>All’interno del nuovo modello abbiamo considerato il legame quadratico  con i processi</a:t>
            </a:r>
            <a:endParaRPr dirty="0">
              <a:solidFill>
                <a:schemeClr val="lt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3D7364F5-615E-4802-9447-6C8EE26848EE}"/>
                  </a:ext>
                </a:extLst>
              </p:cNvPr>
              <p:cNvSpPr txBox="1"/>
              <p:nvPr/>
            </p:nvSpPr>
            <p:spPr>
              <a:xfrm>
                <a:off x="1936346" y="1225225"/>
                <a:ext cx="5539080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it-IT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𝑐𝑝𝑢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𝑝𝑟𝑜𝑐𝑒𝑠𝑠𝑖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p>
                        <m:sSupPr>
                          <m:ctrlP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𝑝𝑟𝑜𝑐𝑒𝑠𝑠𝑖</m:t>
                          </m:r>
                        </m:e>
                        <m:sup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𝑎𝑔𝑖𝑛𝑔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𝑟𝑎𝑚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3D7364F5-615E-4802-9447-6C8EE26848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6346" y="1225225"/>
                <a:ext cx="5539080" cy="215444"/>
              </a:xfrm>
              <a:prstGeom prst="rect">
                <a:avLst/>
              </a:prstGeom>
              <a:blipFill>
                <a:blip r:embed="rId3"/>
                <a:stretch>
                  <a:fillRect b="-3428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asellaDiTesto 5">
            <a:extLst>
              <a:ext uri="{FF2B5EF4-FFF2-40B4-BE49-F238E27FC236}">
                <a16:creationId xmlns:a16="http://schemas.microsoft.com/office/drawing/2014/main" id="{A6B8C879-F7C5-474D-9409-EB76747244BC}"/>
              </a:ext>
            </a:extLst>
          </p:cNvPr>
          <p:cNvSpPr txBox="1"/>
          <p:nvPr/>
        </p:nvSpPr>
        <p:spPr>
          <a:xfrm>
            <a:off x="1883614" y="887159"/>
            <a:ext cx="31778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Catamaran Light" panose="020B0604020202020204" charset="0"/>
                <a:cs typeface="Catamaran Light" panose="020B0604020202020204" charset="0"/>
              </a:rPr>
              <a:t>Il nuovo modello ipotizzato è quindi: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872F9FB2-F707-4B33-B773-CD214FEC5164}"/>
              </a:ext>
            </a:extLst>
          </p:cNvPr>
          <p:cNvSpPr txBox="1"/>
          <p:nvPr/>
        </p:nvSpPr>
        <p:spPr>
          <a:xfrm>
            <a:off x="1883613" y="1645839"/>
            <a:ext cx="63029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Catamaran Light" panose="020B0604020202020204" charset="0"/>
                <a:cs typeface="Catamaran Light" panose="020B0604020202020204" charset="0"/>
              </a:rPr>
              <a:t>L’analisi condotta mediante il comando </a:t>
            </a:r>
            <a:r>
              <a:rPr lang="it-IT" i="1" dirty="0">
                <a:latin typeface="Catamaran Light" panose="020B0604020202020204" charset="0"/>
                <a:cs typeface="Catamaran Light" panose="020B0604020202020204" charset="0"/>
              </a:rPr>
              <a:t>lm</a:t>
            </a:r>
            <a:r>
              <a:rPr lang="it-IT" dirty="0">
                <a:latin typeface="Catamaran Light" panose="020B0604020202020204" charset="0"/>
                <a:cs typeface="Catamaran Light" panose="020B0604020202020204" charset="0"/>
              </a:rPr>
              <a:t> di R ci ha portato al seguente risultato: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1E8E03F2-BE03-4035-848B-768E79F0F4E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981956" y="1956151"/>
            <a:ext cx="3869376" cy="2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728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5"/>
          <p:cNvSpPr txBox="1">
            <a:spLocks noGrp="1"/>
          </p:cNvSpPr>
          <p:nvPr>
            <p:ph type="ctrTitle"/>
          </p:nvPr>
        </p:nvSpPr>
        <p:spPr>
          <a:xfrm rot="5400000">
            <a:off x="6603595" y="2025637"/>
            <a:ext cx="3481200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Analisi del risultato</a:t>
            </a:r>
            <a:endParaRPr dirty="0"/>
          </a:p>
        </p:txBody>
      </p:sp>
      <p:sp>
        <p:nvSpPr>
          <p:cNvPr id="134" name="Google Shape;134;p25"/>
          <p:cNvSpPr/>
          <p:nvPr/>
        </p:nvSpPr>
        <p:spPr>
          <a:xfrm rot="-5400000" flipH="1">
            <a:off x="82950" y="-82950"/>
            <a:ext cx="548400" cy="7143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25"/>
          <p:cNvSpPr/>
          <p:nvPr/>
        </p:nvSpPr>
        <p:spPr>
          <a:xfrm rot="-5400000" flipH="1">
            <a:off x="7398225" y="3397650"/>
            <a:ext cx="891300" cy="26004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" name="Google Shape;4068;p57">
            <a:extLst>
              <a:ext uri="{FF2B5EF4-FFF2-40B4-BE49-F238E27FC236}">
                <a16:creationId xmlns:a16="http://schemas.microsoft.com/office/drawing/2014/main" id="{8929AA85-BCB2-4C4B-8C67-C087F1409F70}"/>
              </a:ext>
            </a:extLst>
          </p:cNvPr>
          <p:cNvGrpSpPr/>
          <p:nvPr/>
        </p:nvGrpSpPr>
        <p:grpSpPr>
          <a:xfrm>
            <a:off x="714300" y="921783"/>
            <a:ext cx="344065" cy="368644"/>
            <a:chOff x="4149138" y="4121151"/>
            <a:chExt cx="344065" cy="368644"/>
          </a:xfrm>
        </p:grpSpPr>
        <p:sp>
          <p:nvSpPr>
            <p:cNvPr id="23" name="Google Shape;4069;p57">
              <a:extLst>
                <a:ext uri="{FF2B5EF4-FFF2-40B4-BE49-F238E27FC236}">
                  <a16:creationId xmlns:a16="http://schemas.microsoft.com/office/drawing/2014/main" id="{186A9A89-560C-43F1-B30A-6622733F7767}"/>
                </a:ext>
              </a:extLst>
            </p:cNvPr>
            <p:cNvSpPr/>
            <p:nvPr/>
          </p:nvSpPr>
          <p:spPr>
            <a:xfrm>
              <a:off x="4205853" y="4182724"/>
              <a:ext cx="225746" cy="307071"/>
            </a:xfrm>
            <a:custGeom>
              <a:avLst/>
              <a:gdLst/>
              <a:ahLst/>
              <a:cxnLst/>
              <a:rect l="l" t="t" r="r" b="b"/>
              <a:pathLst>
                <a:path w="7109" h="9670" extrusionOk="0">
                  <a:moveTo>
                    <a:pt x="3643" y="359"/>
                  </a:moveTo>
                  <a:cubicBezTo>
                    <a:pt x="4417" y="359"/>
                    <a:pt x="5132" y="645"/>
                    <a:pt x="5703" y="1157"/>
                  </a:cubicBezTo>
                  <a:cubicBezTo>
                    <a:pt x="6358" y="1752"/>
                    <a:pt x="6751" y="2597"/>
                    <a:pt x="6751" y="3478"/>
                  </a:cubicBezTo>
                  <a:cubicBezTo>
                    <a:pt x="6739" y="4074"/>
                    <a:pt x="6572" y="4669"/>
                    <a:pt x="6251" y="5157"/>
                  </a:cubicBezTo>
                  <a:cubicBezTo>
                    <a:pt x="5929" y="5645"/>
                    <a:pt x="5489" y="6038"/>
                    <a:pt x="4953" y="6288"/>
                  </a:cubicBezTo>
                  <a:cubicBezTo>
                    <a:pt x="4620" y="6431"/>
                    <a:pt x="4417" y="6776"/>
                    <a:pt x="4417" y="7146"/>
                  </a:cubicBezTo>
                  <a:lnTo>
                    <a:pt x="4417" y="7360"/>
                  </a:lnTo>
                  <a:lnTo>
                    <a:pt x="2834" y="7360"/>
                  </a:lnTo>
                  <a:lnTo>
                    <a:pt x="2834" y="7146"/>
                  </a:lnTo>
                  <a:cubicBezTo>
                    <a:pt x="2834" y="6776"/>
                    <a:pt x="2631" y="6455"/>
                    <a:pt x="2298" y="6288"/>
                  </a:cubicBezTo>
                  <a:cubicBezTo>
                    <a:pt x="1084" y="5705"/>
                    <a:pt x="381" y="4407"/>
                    <a:pt x="548" y="3074"/>
                  </a:cubicBezTo>
                  <a:cubicBezTo>
                    <a:pt x="726" y="1669"/>
                    <a:pt x="1869" y="526"/>
                    <a:pt x="3286" y="383"/>
                  </a:cubicBezTo>
                  <a:cubicBezTo>
                    <a:pt x="3405" y="359"/>
                    <a:pt x="3524" y="359"/>
                    <a:pt x="3643" y="359"/>
                  </a:cubicBezTo>
                  <a:close/>
                  <a:moveTo>
                    <a:pt x="4417" y="7729"/>
                  </a:moveTo>
                  <a:lnTo>
                    <a:pt x="4417" y="8324"/>
                  </a:lnTo>
                  <a:cubicBezTo>
                    <a:pt x="4417" y="8443"/>
                    <a:pt x="4322" y="8539"/>
                    <a:pt x="4203" y="8539"/>
                  </a:cubicBezTo>
                  <a:lnTo>
                    <a:pt x="3048" y="8539"/>
                  </a:lnTo>
                  <a:cubicBezTo>
                    <a:pt x="2929" y="8539"/>
                    <a:pt x="2834" y="8443"/>
                    <a:pt x="2834" y="8324"/>
                  </a:cubicBezTo>
                  <a:lnTo>
                    <a:pt x="2834" y="7729"/>
                  </a:lnTo>
                  <a:close/>
                  <a:moveTo>
                    <a:pt x="4024" y="8896"/>
                  </a:moveTo>
                  <a:lnTo>
                    <a:pt x="4024" y="9098"/>
                  </a:lnTo>
                  <a:cubicBezTo>
                    <a:pt x="4024" y="9217"/>
                    <a:pt x="3941" y="9313"/>
                    <a:pt x="3822" y="9313"/>
                  </a:cubicBezTo>
                  <a:lnTo>
                    <a:pt x="3429" y="9313"/>
                  </a:lnTo>
                  <a:cubicBezTo>
                    <a:pt x="3310" y="9313"/>
                    <a:pt x="3227" y="9217"/>
                    <a:pt x="3227" y="9098"/>
                  </a:cubicBezTo>
                  <a:lnTo>
                    <a:pt x="3227" y="8896"/>
                  </a:lnTo>
                  <a:close/>
                  <a:moveTo>
                    <a:pt x="3658" y="1"/>
                  </a:moveTo>
                  <a:cubicBezTo>
                    <a:pt x="3519" y="1"/>
                    <a:pt x="3379" y="9"/>
                    <a:pt x="3239" y="26"/>
                  </a:cubicBezTo>
                  <a:cubicBezTo>
                    <a:pt x="1667" y="204"/>
                    <a:pt x="381" y="1466"/>
                    <a:pt x="191" y="3026"/>
                  </a:cubicBezTo>
                  <a:cubicBezTo>
                    <a:pt x="0" y="4526"/>
                    <a:pt x="786" y="5979"/>
                    <a:pt x="2155" y="6610"/>
                  </a:cubicBezTo>
                  <a:cubicBezTo>
                    <a:pt x="2358" y="6705"/>
                    <a:pt x="2477" y="6931"/>
                    <a:pt x="2477" y="7146"/>
                  </a:cubicBezTo>
                  <a:lnTo>
                    <a:pt x="2477" y="8324"/>
                  </a:lnTo>
                  <a:cubicBezTo>
                    <a:pt x="2477" y="8574"/>
                    <a:pt x="2643" y="8789"/>
                    <a:pt x="2870" y="8860"/>
                  </a:cubicBezTo>
                  <a:lnTo>
                    <a:pt x="2870" y="9098"/>
                  </a:lnTo>
                  <a:cubicBezTo>
                    <a:pt x="2870" y="9408"/>
                    <a:pt x="3120" y="9670"/>
                    <a:pt x="3429" y="9670"/>
                  </a:cubicBezTo>
                  <a:lnTo>
                    <a:pt x="3822" y="9670"/>
                  </a:lnTo>
                  <a:cubicBezTo>
                    <a:pt x="4132" y="9670"/>
                    <a:pt x="4382" y="9408"/>
                    <a:pt x="4382" y="9098"/>
                  </a:cubicBezTo>
                  <a:lnTo>
                    <a:pt x="4382" y="8860"/>
                  </a:lnTo>
                  <a:cubicBezTo>
                    <a:pt x="4608" y="8789"/>
                    <a:pt x="4775" y="8574"/>
                    <a:pt x="4775" y="8324"/>
                  </a:cubicBezTo>
                  <a:lnTo>
                    <a:pt x="4775" y="7146"/>
                  </a:lnTo>
                  <a:cubicBezTo>
                    <a:pt x="4775" y="6931"/>
                    <a:pt x="4906" y="6717"/>
                    <a:pt x="5096" y="6610"/>
                  </a:cubicBezTo>
                  <a:cubicBezTo>
                    <a:pt x="5691" y="6336"/>
                    <a:pt x="6191" y="5895"/>
                    <a:pt x="6549" y="5348"/>
                  </a:cubicBezTo>
                  <a:cubicBezTo>
                    <a:pt x="6906" y="4788"/>
                    <a:pt x="7096" y="4133"/>
                    <a:pt x="7096" y="3455"/>
                  </a:cubicBezTo>
                  <a:cubicBezTo>
                    <a:pt x="7108" y="2490"/>
                    <a:pt x="6680" y="1538"/>
                    <a:pt x="5953" y="883"/>
                  </a:cubicBezTo>
                  <a:cubicBezTo>
                    <a:pt x="5309" y="310"/>
                    <a:pt x="4506" y="1"/>
                    <a:pt x="365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4070;p57">
              <a:extLst>
                <a:ext uri="{FF2B5EF4-FFF2-40B4-BE49-F238E27FC236}">
                  <a16:creationId xmlns:a16="http://schemas.microsoft.com/office/drawing/2014/main" id="{DE4D9076-C210-41BB-A407-5E8DA5686ADD}"/>
                </a:ext>
              </a:extLst>
            </p:cNvPr>
            <p:cNvSpPr/>
            <p:nvPr/>
          </p:nvSpPr>
          <p:spPr>
            <a:xfrm>
              <a:off x="4444777" y="4287484"/>
              <a:ext cx="48426" cy="11400"/>
            </a:xfrm>
            <a:custGeom>
              <a:avLst/>
              <a:gdLst/>
              <a:ahLst/>
              <a:cxnLst/>
              <a:rect l="l" t="t" r="r" b="b"/>
              <a:pathLst>
                <a:path w="1525" h="359" extrusionOk="0">
                  <a:moveTo>
                    <a:pt x="180" y="1"/>
                  </a:moveTo>
                  <a:cubicBezTo>
                    <a:pt x="72" y="1"/>
                    <a:pt x="1" y="72"/>
                    <a:pt x="1" y="179"/>
                  </a:cubicBezTo>
                  <a:cubicBezTo>
                    <a:pt x="1" y="275"/>
                    <a:pt x="72" y="358"/>
                    <a:pt x="180" y="358"/>
                  </a:cubicBezTo>
                  <a:lnTo>
                    <a:pt x="1346" y="358"/>
                  </a:lnTo>
                  <a:cubicBezTo>
                    <a:pt x="1442" y="358"/>
                    <a:pt x="1525" y="275"/>
                    <a:pt x="1525" y="179"/>
                  </a:cubicBezTo>
                  <a:cubicBezTo>
                    <a:pt x="1525" y="72"/>
                    <a:pt x="1430" y="1"/>
                    <a:pt x="134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4071;p57">
              <a:extLst>
                <a:ext uri="{FF2B5EF4-FFF2-40B4-BE49-F238E27FC236}">
                  <a16:creationId xmlns:a16="http://schemas.microsoft.com/office/drawing/2014/main" id="{6BE665B2-C1B1-445D-AEB6-CA0B86AEAC4A}"/>
                </a:ext>
              </a:extLst>
            </p:cNvPr>
            <p:cNvSpPr/>
            <p:nvPr/>
          </p:nvSpPr>
          <p:spPr>
            <a:xfrm>
              <a:off x="4149138" y="4287484"/>
              <a:ext cx="48426" cy="11400"/>
            </a:xfrm>
            <a:custGeom>
              <a:avLst/>
              <a:gdLst/>
              <a:ahLst/>
              <a:cxnLst/>
              <a:rect l="l" t="t" r="r" b="b"/>
              <a:pathLst>
                <a:path w="1525" h="359" extrusionOk="0">
                  <a:moveTo>
                    <a:pt x="179" y="1"/>
                  </a:moveTo>
                  <a:cubicBezTo>
                    <a:pt x="72" y="1"/>
                    <a:pt x="0" y="72"/>
                    <a:pt x="0" y="179"/>
                  </a:cubicBezTo>
                  <a:cubicBezTo>
                    <a:pt x="0" y="275"/>
                    <a:pt x="72" y="358"/>
                    <a:pt x="179" y="358"/>
                  </a:cubicBezTo>
                  <a:lnTo>
                    <a:pt x="1334" y="358"/>
                  </a:lnTo>
                  <a:cubicBezTo>
                    <a:pt x="1441" y="358"/>
                    <a:pt x="1512" y="275"/>
                    <a:pt x="1512" y="179"/>
                  </a:cubicBezTo>
                  <a:cubicBezTo>
                    <a:pt x="1524" y="72"/>
                    <a:pt x="1441" y="1"/>
                    <a:pt x="133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4072;p57">
              <a:extLst>
                <a:ext uri="{FF2B5EF4-FFF2-40B4-BE49-F238E27FC236}">
                  <a16:creationId xmlns:a16="http://schemas.microsoft.com/office/drawing/2014/main" id="{76D5CD10-E2CC-4DE9-8268-4542AC525821}"/>
                </a:ext>
              </a:extLst>
            </p:cNvPr>
            <p:cNvSpPr/>
            <p:nvPr/>
          </p:nvSpPr>
          <p:spPr>
            <a:xfrm>
              <a:off x="4315471" y="4121151"/>
              <a:ext cx="11400" cy="48045"/>
            </a:xfrm>
            <a:custGeom>
              <a:avLst/>
              <a:gdLst/>
              <a:ahLst/>
              <a:cxnLst/>
              <a:rect l="l" t="t" r="r" b="b"/>
              <a:pathLst>
                <a:path w="359" h="1513" extrusionOk="0">
                  <a:moveTo>
                    <a:pt x="180" y="0"/>
                  </a:moveTo>
                  <a:cubicBezTo>
                    <a:pt x="72" y="0"/>
                    <a:pt x="1" y="72"/>
                    <a:pt x="1" y="179"/>
                  </a:cubicBezTo>
                  <a:lnTo>
                    <a:pt x="1" y="1334"/>
                  </a:lnTo>
                  <a:cubicBezTo>
                    <a:pt x="1" y="1441"/>
                    <a:pt x="72" y="1512"/>
                    <a:pt x="180" y="1512"/>
                  </a:cubicBezTo>
                  <a:cubicBezTo>
                    <a:pt x="275" y="1512"/>
                    <a:pt x="358" y="1441"/>
                    <a:pt x="358" y="1334"/>
                  </a:cubicBezTo>
                  <a:lnTo>
                    <a:pt x="358" y="179"/>
                  </a:lnTo>
                  <a:cubicBezTo>
                    <a:pt x="358" y="72"/>
                    <a:pt x="275" y="0"/>
                    <a:pt x="18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4073;p57">
              <a:extLst>
                <a:ext uri="{FF2B5EF4-FFF2-40B4-BE49-F238E27FC236}">
                  <a16:creationId xmlns:a16="http://schemas.microsoft.com/office/drawing/2014/main" id="{44CF0CB2-D0E6-482D-91DB-50D4B98E3B95}"/>
                </a:ext>
              </a:extLst>
            </p:cNvPr>
            <p:cNvSpPr/>
            <p:nvPr/>
          </p:nvSpPr>
          <p:spPr>
            <a:xfrm>
              <a:off x="4378632" y="4159575"/>
              <a:ext cx="22705" cy="27754"/>
            </a:xfrm>
            <a:custGeom>
              <a:avLst/>
              <a:gdLst/>
              <a:ahLst/>
              <a:cxnLst/>
              <a:rect l="l" t="t" r="r" b="b"/>
              <a:pathLst>
                <a:path w="715" h="874" extrusionOk="0">
                  <a:moveTo>
                    <a:pt x="513" y="0"/>
                  </a:moveTo>
                  <a:cubicBezTo>
                    <a:pt x="451" y="0"/>
                    <a:pt x="387" y="27"/>
                    <a:pt x="346" y="76"/>
                  </a:cubicBezTo>
                  <a:lnTo>
                    <a:pt x="48" y="588"/>
                  </a:lnTo>
                  <a:cubicBezTo>
                    <a:pt x="0" y="671"/>
                    <a:pt x="24" y="778"/>
                    <a:pt x="107" y="838"/>
                  </a:cubicBezTo>
                  <a:cubicBezTo>
                    <a:pt x="131" y="850"/>
                    <a:pt x="167" y="874"/>
                    <a:pt x="191" y="874"/>
                  </a:cubicBezTo>
                  <a:cubicBezTo>
                    <a:pt x="250" y="874"/>
                    <a:pt x="310" y="838"/>
                    <a:pt x="358" y="778"/>
                  </a:cubicBezTo>
                  <a:lnTo>
                    <a:pt x="655" y="278"/>
                  </a:lnTo>
                  <a:cubicBezTo>
                    <a:pt x="715" y="171"/>
                    <a:pt x="691" y="64"/>
                    <a:pt x="596" y="16"/>
                  </a:cubicBezTo>
                  <a:cubicBezTo>
                    <a:pt x="570" y="5"/>
                    <a:pt x="542" y="0"/>
                    <a:pt x="51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4074;p57">
              <a:extLst>
                <a:ext uri="{FF2B5EF4-FFF2-40B4-BE49-F238E27FC236}">
                  <a16:creationId xmlns:a16="http://schemas.microsoft.com/office/drawing/2014/main" id="{1CD07760-8D51-44D9-AD4D-E07B7C6BBCAE}"/>
                </a:ext>
              </a:extLst>
            </p:cNvPr>
            <p:cNvSpPr/>
            <p:nvPr/>
          </p:nvSpPr>
          <p:spPr>
            <a:xfrm>
              <a:off x="4240243" y="4399103"/>
              <a:ext cx="22705" cy="27563"/>
            </a:xfrm>
            <a:custGeom>
              <a:avLst/>
              <a:gdLst/>
              <a:ahLst/>
              <a:cxnLst/>
              <a:rect l="l" t="t" r="r" b="b"/>
              <a:pathLst>
                <a:path w="715" h="868" extrusionOk="0">
                  <a:moveTo>
                    <a:pt x="507" y="0"/>
                  </a:moveTo>
                  <a:cubicBezTo>
                    <a:pt x="444" y="0"/>
                    <a:pt x="387" y="33"/>
                    <a:pt x="346" y="82"/>
                  </a:cubicBezTo>
                  <a:lnTo>
                    <a:pt x="48" y="594"/>
                  </a:lnTo>
                  <a:cubicBezTo>
                    <a:pt x="1" y="677"/>
                    <a:pt x="24" y="784"/>
                    <a:pt x="108" y="844"/>
                  </a:cubicBezTo>
                  <a:cubicBezTo>
                    <a:pt x="132" y="855"/>
                    <a:pt x="155" y="867"/>
                    <a:pt x="191" y="867"/>
                  </a:cubicBezTo>
                  <a:cubicBezTo>
                    <a:pt x="251" y="867"/>
                    <a:pt x="310" y="844"/>
                    <a:pt x="358" y="784"/>
                  </a:cubicBezTo>
                  <a:lnTo>
                    <a:pt x="655" y="272"/>
                  </a:lnTo>
                  <a:cubicBezTo>
                    <a:pt x="715" y="189"/>
                    <a:pt x="679" y="82"/>
                    <a:pt x="596" y="22"/>
                  </a:cubicBezTo>
                  <a:cubicBezTo>
                    <a:pt x="566" y="7"/>
                    <a:pt x="536" y="0"/>
                    <a:pt x="50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4075;p57">
              <a:extLst>
                <a:ext uri="{FF2B5EF4-FFF2-40B4-BE49-F238E27FC236}">
                  <a16:creationId xmlns:a16="http://schemas.microsoft.com/office/drawing/2014/main" id="{B66B580A-1E65-4C65-9CB2-1CC907977353}"/>
                </a:ext>
              </a:extLst>
            </p:cNvPr>
            <p:cNvSpPr/>
            <p:nvPr/>
          </p:nvSpPr>
          <p:spPr>
            <a:xfrm>
              <a:off x="4240243" y="4159130"/>
              <a:ext cx="22705" cy="28198"/>
            </a:xfrm>
            <a:custGeom>
              <a:avLst/>
              <a:gdLst/>
              <a:ahLst/>
              <a:cxnLst/>
              <a:rect l="l" t="t" r="r" b="b"/>
              <a:pathLst>
                <a:path w="715" h="888" extrusionOk="0">
                  <a:moveTo>
                    <a:pt x="213" y="1"/>
                  </a:moveTo>
                  <a:cubicBezTo>
                    <a:pt x="181" y="1"/>
                    <a:pt x="148" y="10"/>
                    <a:pt x="120" y="30"/>
                  </a:cubicBezTo>
                  <a:cubicBezTo>
                    <a:pt x="24" y="78"/>
                    <a:pt x="1" y="197"/>
                    <a:pt x="60" y="292"/>
                  </a:cubicBezTo>
                  <a:lnTo>
                    <a:pt x="358" y="792"/>
                  </a:lnTo>
                  <a:cubicBezTo>
                    <a:pt x="382" y="852"/>
                    <a:pt x="441" y="888"/>
                    <a:pt x="525" y="888"/>
                  </a:cubicBezTo>
                  <a:cubicBezTo>
                    <a:pt x="548" y="888"/>
                    <a:pt x="584" y="864"/>
                    <a:pt x="608" y="852"/>
                  </a:cubicBezTo>
                  <a:cubicBezTo>
                    <a:pt x="679" y="792"/>
                    <a:pt x="715" y="685"/>
                    <a:pt x="667" y="602"/>
                  </a:cubicBezTo>
                  <a:lnTo>
                    <a:pt x="370" y="90"/>
                  </a:lnTo>
                  <a:cubicBezTo>
                    <a:pt x="338" y="35"/>
                    <a:pt x="276" y="1"/>
                    <a:pt x="21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4076;p57">
              <a:extLst>
                <a:ext uri="{FF2B5EF4-FFF2-40B4-BE49-F238E27FC236}">
                  <a16:creationId xmlns:a16="http://schemas.microsoft.com/office/drawing/2014/main" id="{672557C5-5E21-4D40-A23D-FBDC0D625700}"/>
                </a:ext>
              </a:extLst>
            </p:cNvPr>
            <p:cNvSpPr/>
            <p:nvPr/>
          </p:nvSpPr>
          <p:spPr>
            <a:xfrm>
              <a:off x="4378632" y="4399230"/>
              <a:ext cx="22705" cy="28198"/>
            </a:xfrm>
            <a:custGeom>
              <a:avLst/>
              <a:gdLst/>
              <a:ahLst/>
              <a:cxnLst/>
              <a:rect l="l" t="t" r="r" b="b"/>
              <a:pathLst>
                <a:path w="715" h="888" extrusionOk="0">
                  <a:moveTo>
                    <a:pt x="221" y="0"/>
                  </a:moveTo>
                  <a:cubicBezTo>
                    <a:pt x="187" y="0"/>
                    <a:pt x="152" y="10"/>
                    <a:pt x="119" y="30"/>
                  </a:cubicBezTo>
                  <a:cubicBezTo>
                    <a:pt x="24" y="78"/>
                    <a:pt x="0" y="197"/>
                    <a:pt x="60" y="292"/>
                  </a:cubicBezTo>
                  <a:lnTo>
                    <a:pt x="358" y="792"/>
                  </a:lnTo>
                  <a:cubicBezTo>
                    <a:pt x="393" y="851"/>
                    <a:pt x="453" y="887"/>
                    <a:pt x="524" y="887"/>
                  </a:cubicBezTo>
                  <a:cubicBezTo>
                    <a:pt x="548" y="887"/>
                    <a:pt x="584" y="863"/>
                    <a:pt x="608" y="851"/>
                  </a:cubicBezTo>
                  <a:cubicBezTo>
                    <a:pt x="691" y="792"/>
                    <a:pt x="715" y="673"/>
                    <a:pt x="667" y="601"/>
                  </a:cubicBezTo>
                  <a:lnTo>
                    <a:pt x="369" y="89"/>
                  </a:lnTo>
                  <a:cubicBezTo>
                    <a:pt x="346" y="35"/>
                    <a:pt x="286" y="0"/>
                    <a:pt x="22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4077;p57">
              <a:extLst>
                <a:ext uri="{FF2B5EF4-FFF2-40B4-BE49-F238E27FC236}">
                  <a16:creationId xmlns:a16="http://schemas.microsoft.com/office/drawing/2014/main" id="{CC47E5B4-CED4-4FCA-9CA1-A0B3F66F57FA}"/>
                </a:ext>
              </a:extLst>
            </p:cNvPr>
            <p:cNvSpPr/>
            <p:nvPr/>
          </p:nvSpPr>
          <p:spPr>
            <a:xfrm>
              <a:off x="4426264" y="4351851"/>
              <a:ext cx="29532" cy="21117"/>
            </a:xfrm>
            <a:custGeom>
              <a:avLst/>
              <a:gdLst/>
              <a:ahLst/>
              <a:cxnLst/>
              <a:rect l="l" t="t" r="r" b="b"/>
              <a:pathLst>
                <a:path w="930" h="665" extrusionOk="0">
                  <a:moveTo>
                    <a:pt x="215" y="0"/>
                  </a:moveTo>
                  <a:cubicBezTo>
                    <a:pt x="152" y="0"/>
                    <a:pt x="89" y="32"/>
                    <a:pt x="48" y="81"/>
                  </a:cubicBezTo>
                  <a:cubicBezTo>
                    <a:pt x="1" y="177"/>
                    <a:pt x="36" y="272"/>
                    <a:pt x="108" y="331"/>
                  </a:cubicBezTo>
                  <a:lnTo>
                    <a:pt x="608" y="629"/>
                  </a:lnTo>
                  <a:cubicBezTo>
                    <a:pt x="643" y="653"/>
                    <a:pt x="667" y="665"/>
                    <a:pt x="703" y="665"/>
                  </a:cubicBezTo>
                  <a:cubicBezTo>
                    <a:pt x="763" y="665"/>
                    <a:pt x="822" y="629"/>
                    <a:pt x="870" y="569"/>
                  </a:cubicBezTo>
                  <a:cubicBezTo>
                    <a:pt x="929" y="486"/>
                    <a:pt x="893" y="367"/>
                    <a:pt x="810" y="319"/>
                  </a:cubicBezTo>
                  <a:lnTo>
                    <a:pt x="298" y="22"/>
                  </a:lnTo>
                  <a:cubicBezTo>
                    <a:pt x="272" y="7"/>
                    <a:pt x="244" y="0"/>
                    <a:pt x="21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4078;p57">
              <a:extLst>
                <a:ext uri="{FF2B5EF4-FFF2-40B4-BE49-F238E27FC236}">
                  <a16:creationId xmlns:a16="http://schemas.microsoft.com/office/drawing/2014/main" id="{1944603F-2266-47B9-AE94-DBB898034FCF}"/>
                </a:ext>
              </a:extLst>
            </p:cNvPr>
            <p:cNvSpPr/>
            <p:nvPr/>
          </p:nvSpPr>
          <p:spPr>
            <a:xfrm>
              <a:off x="4186196" y="4213463"/>
              <a:ext cx="29500" cy="21117"/>
            </a:xfrm>
            <a:custGeom>
              <a:avLst/>
              <a:gdLst/>
              <a:ahLst/>
              <a:cxnLst/>
              <a:rect l="l" t="t" r="r" b="b"/>
              <a:pathLst>
                <a:path w="929" h="665" extrusionOk="0">
                  <a:moveTo>
                    <a:pt x="214" y="0"/>
                  </a:moveTo>
                  <a:cubicBezTo>
                    <a:pt x="152" y="0"/>
                    <a:pt x="89" y="33"/>
                    <a:pt x="48" y="82"/>
                  </a:cubicBezTo>
                  <a:cubicBezTo>
                    <a:pt x="0" y="165"/>
                    <a:pt x="36" y="272"/>
                    <a:pt x="107" y="332"/>
                  </a:cubicBezTo>
                  <a:lnTo>
                    <a:pt x="619" y="629"/>
                  </a:lnTo>
                  <a:cubicBezTo>
                    <a:pt x="643" y="641"/>
                    <a:pt x="667" y="665"/>
                    <a:pt x="703" y="665"/>
                  </a:cubicBezTo>
                  <a:cubicBezTo>
                    <a:pt x="762" y="665"/>
                    <a:pt x="822" y="629"/>
                    <a:pt x="869" y="570"/>
                  </a:cubicBezTo>
                  <a:cubicBezTo>
                    <a:pt x="929" y="463"/>
                    <a:pt x="893" y="367"/>
                    <a:pt x="810" y="320"/>
                  </a:cubicBezTo>
                  <a:lnTo>
                    <a:pt x="298" y="22"/>
                  </a:lnTo>
                  <a:cubicBezTo>
                    <a:pt x="272" y="7"/>
                    <a:pt x="243" y="0"/>
                    <a:pt x="21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4079;p57">
              <a:extLst>
                <a:ext uri="{FF2B5EF4-FFF2-40B4-BE49-F238E27FC236}">
                  <a16:creationId xmlns:a16="http://schemas.microsoft.com/office/drawing/2014/main" id="{9FC20570-7704-472C-88D7-BD28F79AB312}"/>
                </a:ext>
              </a:extLst>
            </p:cNvPr>
            <p:cNvSpPr/>
            <p:nvPr/>
          </p:nvSpPr>
          <p:spPr>
            <a:xfrm>
              <a:off x="4425883" y="4213590"/>
              <a:ext cx="29913" cy="21371"/>
            </a:xfrm>
            <a:custGeom>
              <a:avLst/>
              <a:gdLst/>
              <a:ahLst/>
              <a:cxnLst/>
              <a:rect l="l" t="t" r="r" b="b"/>
              <a:pathLst>
                <a:path w="942" h="673" extrusionOk="0">
                  <a:moveTo>
                    <a:pt x="725" y="0"/>
                  </a:moveTo>
                  <a:cubicBezTo>
                    <a:pt x="693" y="0"/>
                    <a:pt x="660" y="10"/>
                    <a:pt x="632" y="30"/>
                  </a:cubicBezTo>
                  <a:lnTo>
                    <a:pt x="120" y="328"/>
                  </a:lnTo>
                  <a:cubicBezTo>
                    <a:pt x="36" y="375"/>
                    <a:pt x="1" y="494"/>
                    <a:pt x="60" y="578"/>
                  </a:cubicBezTo>
                  <a:cubicBezTo>
                    <a:pt x="96" y="637"/>
                    <a:pt x="155" y="673"/>
                    <a:pt x="227" y="673"/>
                  </a:cubicBezTo>
                  <a:cubicBezTo>
                    <a:pt x="251" y="673"/>
                    <a:pt x="286" y="661"/>
                    <a:pt x="310" y="637"/>
                  </a:cubicBezTo>
                  <a:lnTo>
                    <a:pt x="822" y="340"/>
                  </a:lnTo>
                  <a:cubicBezTo>
                    <a:pt x="905" y="280"/>
                    <a:pt x="941" y="161"/>
                    <a:pt x="882" y="89"/>
                  </a:cubicBezTo>
                  <a:cubicBezTo>
                    <a:pt x="850" y="35"/>
                    <a:pt x="788" y="0"/>
                    <a:pt x="72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4080;p57">
              <a:extLst>
                <a:ext uri="{FF2B5EF4-FFF2-40B4-BE49-F238E27FC236}">
                  <a16:creationId xmlns:a16="http://schemas.microsoft.com/office/drawing/2014/main" id="{2A6E570B-028B-4A47-A4DE-11B0A17AB2C2}"/>
                </a:ext>
              </a:extLst>
            </p:cNvPr>
            <p:cNvSpPr/>
            <p:nvPr/>
          </p:nvSpPr>
          <p:spPr>
            <a:xfrm>
              <a:off x="4186196" y="4351978"/>
              <a:ext cx="29500" cy="21371"/>
            </a:xfrm>
            <a:custGeom>
              <a:avLst/>
              <a:gdLst/>
              <a:ahLst/>
              <a:cxnLst/>
              <a:rect l="l" t="t" r="r" b="b"/>
              <a:pathLst>
                <a:path w="929" h="673" extrusionOk="0">
                  <a:moveTo>
                    <a:pt x="725" y="0"/>
                  </a:moveTo>
                  <a:cubicBezTo>
                    <a:pt x="692" y="0"/>
                    <a:pt x="660" y="9"/>
                    <a:pt x="631" y="30"/>
                  </a:cubicBezTo>
                  <a:lnTo>
                    <a:pt x="119" y="327"/>
                  </a:lnTo>
                  <a:cubicBezTo>
                    <a:pt x="36" y="375"/>
                    <a:pt x="0" y="494"/>
                    <a:pt x="60" y="589"/>
                  </a:cubicBezTo>
                  <a:cubicBezTo>
                    <a:pt x="95" y="649"/>
                    <a:pt x="155" y="673"/>
                    <a:pt x="226" y="673"/>
                  </a:cubicBezTo>
                  <a:cubicBezTo>
                    <a:pt x="262" y="673"/>
                    <a:pt x="286" y="661"/>
                    <a:pt x="322" y="649"/>
                  </a:cubicBezTo>
                  <a:lnTo>
                    <a:pt x="822" y="351"/>
                  </a:lnTo>
                  <a:cubicBezTo>
                    <a:pt x="893" y="292"/>
                    <a:pt x="929" y="173"/>
                    <a:pt x="881" y="89"/>
                  </a:cubicBezTo>
                  <a:cubicBezTo>
                    <a:pt x="850" y="34"/>
                    <a:pt x="787" y="0"/>
                    <a:pt x="72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" name="Connettore diritto 2">
            <a:extLst>
              <a:ext uri="{FF2B5EF4-FFF2-40B4-BE49-F238E27FC236}">
                <a16:creationId xmlns:a16="http://schemas.microsoft.com/office/drawing/2014/main" id="{6BAC9190-F1BF-45EF-8512-A9BF8CC28C59}"/>
              </a:ext>
            </a:extLst>
          </p:cNvPr>
          <p:cNvCxnSpPr/>
          <p:nvPr/>
        </p:nvCxnSpPr>
        <p:spPr>
          <a:xfrm>
            <a:off x="1884770" y="2044641"/>
            <a:ext cx="371325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CB6AC4FD-6AF1-4DC6-A45B-7705797E4CED}"/>
              </a:ext>
            </a:extLst>
          </p:cNvPr>
          <p:cNvSpPr txBox="1"/>
          <p:nvPr/>
        </p:nvSpPr>
        <p:spPr>
          <a:xfrm>
            <a:off x="1089179" y="837906"/>
            <a:ext cx="65573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tx1"/>
                </a:solidFill>
              </a:rPr>
              <a:t>Il summary relativo al nuovo modello adottato evidenzia come tutti i regressori inseriti siano ora rilevanti.</a:t>
            </a:r>
          </a:p>
        </p:txBody>
      </p: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CECEEBE7-B3D5-4148-86D3-3098724E41CD}"/>
              </a:ext>
            </a:extLst>
          </p:cNvPr>
          <p:cNvSpPr txBox="1"/>
          <p:nvPr/>
        </p:nvSpPr>
        <p:spPr>
          <a:xfrm>
            <a:off x="1089180" y="2244498"/>
            <a:ext cx="5957079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tx1"/>
                </a:solidFill>
              </a:rPr>
              <a:t>Vogliamo adesso verificare se fra i regressori selezionati possano esserci </a:t>
            </a:r>
            <a:r>
              <a:rPr lang="it-IT" b="1" dirty="0">
                <a:solidFill>
                  <a:schemeClr val="tx1"/>
                </a:solidFill>
              </a:rPr>
              <a:t>interazioni</a:t>
            </a:r>
            <a:r>
              <a:rPr lang="it-IT" dirty="0">
                <a:solidFill>
                  <a:schemeClr val="tx1"/>
                </a:solidFill>
              </a:rPr>
              <a:t>, concentrandoci in particolare su una sua possibile esistenza fra </a:t>
            </a:r>
            <a:r>
              <a:rPr lang="it-IT" b="1" dirty="0">
                <a:solidFill>
                  <a:schemeClr val="tx1"/>
                </a:solidFill>
              </a:rPr>
              <a:t>ram</a:t>
            </a:r>
            <a:r>
              <a:rPr lang="it-IT" dirty="0">
                <a:solidFill>
                  <a:schemeClr val="tx1"/>
                </a:solidFill>
              </a:rPr>
              <a:t> e </a:t>
            </a:r>
            <a:r>
              <a:rPr lang="it-IT" b="1" dirty="0">
                <a:solidFill>
                  <a:schemeClr val="tx1"/>
                </a:solidFill>
              </a:rPr>
              <a:t>cpu.</a:t>
            </a:r>
            <a:endParaRPr lang="it-IT" dirty="0">
              <a:solidFill>
                <a:schemeClr val="tx1"/>
              </a:solidFill>
            </a:endParaRPr>
          </a:p>
        </p:txBody>
      </p:sp>
      <p:grpSp>
        <p:nvGrpSpPr>
          <p:cNvPr id="40" name="Google Shape;4502;p58">
            <a:extLst>
              <a:ext uri="{FF2B5EF4-FFF2-40B4-BE49-F238E27FC236}">
                <a16:creationId xmlns:a16="http://schemas.microsoft.com/office/drawing/2014/main" id="{55F8FB68-4ED4-45AF-B388-1379E6DA7BBC}"/>
              </a:ext>
            </a:extLst>
          </p:cNvPr>
          <p:cNvGrpSpPr/>
          <p:nvPr/>
        </p:nvGrpSpPr>
        <p:grpSpPr>
          <a:xfrm>
            <a:off x="751358" y="2264293"/>
            <a:ext cx="320143" cy="392581"/>
            <a:chOff x="3086313" y="2877049"/>
            <a:chExt cx="320143" cy="392581"/>
          </a:xfrm>
        </p:grpSpPr>
        <p:sp>
          <p:nvSpPr>
            <p:cNvPr id="41" name="Google Shape;4503;p58">
              <a:extLst>
                <a:ext uri="{FF2B5EF4-FFF2-40B4-BE49-F238E27FC236}">
                  <a16:creationId xmlns:a16="http://schemas.microsoft.com/office/drawing/2014/main" id="{D991D132-3510-467B-BC1C-5146BE397C67}"/>
                </a:ext>
              </a:extLst>
            </p:cNvPr>
            <p:cNvSpPr/>
            <p:nvPr/>
          </p:nvSpPr>
          <p:spPr>
            <a:xfrm>
              <a:off x="3125749" y="2915371"/>
              <a:ext cx="240505" cy="354259"/>
            </a:xfrm>
            <a:custGeom>
              <a:avLst/>
              <a:gdLst/>
              <a:ahLst/>
              <a:cxnLst/>
              <a:rect l="l" t="t" r="r" b="b"/>
              <a:pathLst>
                <a:path w="7550" h="11121" extrusionOk="0">
                  <a:moveTo>
                    <a:pt x="3775" y="2929"/>
                  </a:moveTo>
                  <a:lnTo>
                    <a:pt x="3918" y="3120"/>
                  </a:lnTo>
                  <a:cubicBezTo>
                    <a:pt x="3871" y="3144"/>
                    <a:pt x="3823" y="3144"/>
                    <a:pt x="3775" y="3144"/>
                  </a:cubicBezTo>
                  <a:cubicBezTo>
                    <a:pt x="3740" y="3132"/>
                    <a:pt x="3692" y="3120"/>
                    <a:pt x="3644" y="3120"/>
                  </a:cubicBezTo>
                  <a:lnTo>
                    <a:pt x="3775" y="2929"/>
                  </a:lnTo>
                  <a:close/>
                  <a:moveTo>
                    <a:pt x="4168" y="3501"/>
                  </a:moveTo>
                  <a:lnTo>
                    <a:pt x="4299" y="3703"/>
                  </a:lnTo>
                  <a:cubicBezTo>
                    <a:pt x="4126" y="3751"/>
                    <a:pt x="3948" y="3775"/>
                    <a:pt x="3769" y="3775"/>
                  </a:cubicBezTo>
                  <a:cubicBezTo>
                    <a:pt x="3591" y="3775"/>
                    <a:pt x="3412" y="3751"/>
                    <a:pt x="3239" y="3703"/>
                  </a:cubicBezTo>
                  <a:lnTo>
                    <a:pt x="3382" y="3501"/>
                  </a:lnTo>
                  <a:cubicBezTo>
                    <a:pt x="3513" y="3560"/>
                    <a:pt x="3644" y="3572"/>
                    <a:pt x="3775" y="3572"/>
                  </a:cubicBezTo>
                  <a:cubicBezTo>
                    <a:pt x="3918" y="3572"/>
                    <a:pt x="4049" y="3537"/>
                    <a:pt x="4168" y="3501"/>
                  </a:cubicBezTo>
                  <a:close/>
                  <a:moveTo>
                    <a:pt x="3120" y="4132"/>
                  </a:moveTo>
                  <a:cubicBezTo>
                    <a:pt x="3275" y="4180"/>
                    <a:pt x="3418" y="4191"/>
                    <a:pt x="3561" y="4215"/>
                  </a:cubicBezTo>
                  <a:lnTo>
                    <a:pt x="3561" y="8109"/>
                  </a:lnTo>
                  <a:lnTo>
                    <a:pt x="3120" y="8109"/>
                  </a:lnTo>
                  <a:lnTo>
                    <a:pt x="3120" y="4132"/>
                  </a:lnTo>
                  <a:close/>
                  <a:moveTo>
                    <a:pt x="4430" y="4132"/>
                  </a:moveTo>
                  <a:lnTo>
                    <a:pt x="4430" y="8109"/>
                  </a:lnTo>
                  <a:lnTo>
                    <a:pt x="4001" y="8109"/>
                  </a:lnTo>
                  <a:lnTo>
                    <a:pt x="4001" y="4215"/>
                  </a:lnTo>
                  <a:cubicBezTo>
                    <a:pt x="4156" y="4191"/>
                    <a:pt x="4287" y="4180"/>
                    <a:pt x="4430" y="4132"/>
                  </a:cubicBezTo>
                  <a:close/>
                  <a:moveTo>
                    <a:pt x="3799" y="441"/>
                  </a:moveTo>
                  <a:cubicBezTo>
                    <a:pt x="4668" y="441"/>
                    <a:pt x="5490" y="786"/>
                    <a:pt x="6121" y="1394"/>
                  </a:cubicBezTo>
                  <a:cubicBezTo>
                    <a:pt x="6752" y="2025"/>
                    <a:pt x="7097" y="2858"/>
                    <a:pt x="7097" y="3751"/>
                  </a:cubicBezTo>
                  <a:cubicBezTo>
                    <a:pt x="7097" y="4620"/>
                    <a:pt x="6752" y="5442"/>
                    <a:pt x="6157" y="6073"/>
                  </a:cubicBezTo>
                  <a:cubicBezTo>
                    <a:pt x="5609" y="6632"/>
                    <a:pt x="5299" y="7347"/>
                    <a:pt x="5240" y="8109"/>
                  </a:cubicBezTo>
                  <a:lnTo>
                    <a:pt x="4883" y="8109"/>
                  </a:lnTo>
                  <a:lnTo>
                    <a:pt x="4883" y="3822"/>
                  </a:lnTo>
                  <a:cubicBezTo>
                    <a:pt x="4883" y="3775"/>
                    <a:pt x="4871" y="3739"/>
                    <a:pt x="4835" y="3703"/>
                  </a:cubicBezTo>
                  <a:lnTo>
                    <a:pt x="3978" y="2406"/>
                  </a:lnTo>
                  <a:cubicBezTo>
                    <a:pt x="3930" y="2346"/>
                    <a:pt x="3871" y="2310"/>
                    <a:pt x="3799" y="2310"/>
                  </a:cubicBezTo>
                  <a:cubicBezTo>
                    <a:pt x="3716" y="2310"/>
                    <a:pt x="3644" y="2334"/>
                    <a:pt x="3620" y="2406"/>
                  </a:cubicBezTo>
                  <a:lnTo>
                    <a:pt x="2751" y="3703"/>
                  </a:lnTo>
                  <a:cubicBezTo>
                    <a:pt x="2728" y="3739"/>
                    <a:pt x="2704" y="3775"/>
                    <a:pt x="2704" y="3822"/>
                  </a:cubicBezTo>
                  <a:lnTo>
                    <a:pt x="2704" y="8109"/>
                  </a:lnTo>
                  <a:lnTo>
                    <a:pt x="2347" y="8109"/>
                  </a:lnTo>
                  <a:cubicBezTo>
                    <a:pt x="2287" y="7347"/>
                    <a:pt x="1977" y="6632"/>
                    <a:pt x="1430" y="6073"/>
                  </a:cubicBezTo>
                  <a:cubicBezTo>
                    <a:pt x="834" y="5465"/>
                    <a:pt x="501" y="4656"/>
                    <a:pt x="489" y="3810"/>
                  </a:cubicBezTo>
                  <a:cubicBezTo>
                    <a:pt x="477" y="2929"/>
                    <a:pt x="823" y="2096"/>
                    <a:pt x="1430" y="1453"/>
                  </a:cubicBezTo>
                  <a:cubicBezTo>
                    <a:pt x="2049" y="822"/>
                    <a:pt x="2870" y="453"/>
                    <a:pt x="3751" y="441"/>
                  </a:cubicBezTo>
                  <a:close/>
                  <a:moveTo>
                    <a:pt x="5228" y="8561"/>
                  </a:moveTo>
                  <a:lnTo>
                    <a:pt x="5228" y="8835"/>
                  </a:lnTo>
                  <a:lnTo>
                    <a:pt x="5228" y="8883"/>
                  </a:lnTo>
                  <a:lnTo>
                    <a:pt x="2335" y="8883"/>
                  </a:lnTo>
                  <a:lnTo>
                    <a:pt x="2335" y="8835"/>
                  </a:lnTo>
                  <a:lnTo>
                    <a:pt x="2335" y="8561"/>
                  </a:lnTo>
                  <a:close/>
                  <a:moveTo>
                    <a:pt x="5121" y="9311"/>
                  </a:moveTo>
                  <a:cubicBezTo>
                    <a:pt x="4942" y="9752"/>
                    <a:pt x="4525" y="10026"/>
                    <a:pt x="4037" y="10026"/>
                  </a:cubicBezTo>
                  <a:lnTo>
                    <a:pt x="3525" y="10026"/>
                  </a:lnTo>
                  <a:cubicBezTo>
                    <a:pt x="3037" y="10026"/>
                    <a:pt x="2620" y="9728"/>
                    <a:pt x="2442" y="9311"/>
                  </a:cubicBezTo>
                  <a:close/>
                  <a:moveTo>
                    <a:pt x="4049" y="10478"/>
                  </a:moveTo>
                  <a:cubicBezTo>
                    <a:pt x="4061" y="10478"/>
                    <a:pt x="4109" y="10478"/>
                    <a:pt x="4132" y="10490"/>
                  </a:cubicBezTo>
                  <a:cubicBezTo>
                    <a:pt x="4132" y="10597"/>
                    <a:pt x="4049" y="10668"/>
                    <a:pt x="3954" y="10668"/>
                  </a:cubicBezTo>
                  <a:lnTo>
                    <a:pt x="3620" y="10668"/>
                  </a:lnTo>
                  <a:cubicBezTo>
                    <a:pt x="3513" y="10668"/>
                    <a:pt x="3442" y="10585"/>
                    <a:pt x="3442" y="10490"/>
                  </a:cubicBezTo>
                  <a:lnTo>
                    <a:pt x="3442" y="10478"/>
                  </a:lnTo>
                  <a:close/>
                  <a:moveTo>
                    <a:pt x="3762" y="0"/>
                  </a:moveTo>
                  <a:cubicBezTo>
                    <a:pt x="3746" y="0"/>
                    <a:pt x="3731" y="0"/>
                    <a:pt x="3716" y="0"/>
                  </a:cubicBezTo>
                  <a:cubicBezTo>
                    <a:pt x="1656" y="24"/>
                    <a:pt x="1" y="1739"/>
                    <a:pt x="13" y="3810"/>
                  </a:cubicBezTo>
                  <a:cubicBezTo>
                    <a:pt x="25" y="4775"/>
                    <a:pt x="406" y="5680"/>
                    <a:pt x="1073" y="6370"/>
                  </a:cubicBezTo>
                  <a:cubicBezTo>
                    <a:pt x="1596" y="6906"/>
                    <a:pt x="1870" y="7609"/>
                    <a:pt x="1870" y="8335"/>
                  </a:cubicBezTo>
                  <a:lnTo>
                    <a:pt x="1870" y="8835"/>
                  </a:lnTo>
                  <a:cubicBezTo>
                    <a:pt x="1870" y="9549"/>
                    <a:pt x="2335" y="10168"/>
                    <a:pt x="2966" y="10383"/>
                  </a:cubicBezTo>
                  <a:lnTo>
                    <a:pt x="2966" y="10490"/>
                  </a:lnTo>
                  <a:cubicBezTo>
                    <a:pt x="2966" y="10835"/>
                    <a:pt x="3239" y="11121"/>
                    <a:pt x="3585" y="11121"/>
                  </a:cubicBezTo>
                  <a:lnTo>
                    <a:pt x="3930" y="11121"/>
                  </a:lnTo>
                  <a:cubicBezTo>
                    <a:pt x="4275" y="11121"/>
                    <a:pt x="4549" y="10835"/>
                    <a:pt x="4549" y="10490"/>
                  </a:cubicBezTo>
                  <a:lnTo>
                    <a:pt x="4549" y="10383"/>
                  </a:lnTo>
                  <a:cubicBezTo>
                    <a:pt x="5192" y="10168"/>
                    <a:pt x="5645" y="9549"/>
                    <a:pt x="5645" y="8835"/>
                  </a:cubicBezTo>
                  <a:lnTo>
                    <a:pt x="5645" y="8335"/>
                  </a:lnTo>
                  <a:cubicBezTo>
                    <a:pt x="5645" y="7609"/>
                    <a:pt x="5918" y="6918"/>
                    <a:pt x="6442" y="6382"/>
                  </a:cubicBezTo>
                  <a:cubicBezTo>
                    <a:pt x="7133" y="5680"/>
                    <a:pt x="7502" y="4751"/>
                    <a:pt x="7502" y="3763"/>
                  </a:cubicBezTo>
                  <a:cubicBezTo>
                    <a:pt x="7550" y="2751"/>
                    <a:pt x="7145" y="1798"/>
                    <a:pt x="6418" y="1084"/>
                  </a:cubicBezTo>
                  <a:cubicBezTo>
                    <a:pt x="5715" y="380"/>
                    <a:pt x="4757" y="0"/>
                    <a:pt x="376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504;p58">
              <a:extLst>
                <a:ext uri="{FF2B5EF4-FFF2-40B4-BE49-F238E27FC236}">
                  <a16:creationId xmlns:a16="http://schemas.microsoft.com/office/drawing/2014/main" id="{B1D23866-3208-468C-826E-F69FE0B1657F}"/>
                </a:ext>
              </a:extLst>
            </p:cNvPr>
            <p:cNvSpPr/>
            <p:nvPr/>
          </p:nvSpPr>
          <p:spPr>
            <a:xfrm>
              <a:off x="3263076" y="2942511"/>
              <a:ext cx="79287" cy="99579"/>
            </a:xfrm>
            <a:custGeom>
              <a:avLst/>
              <a:gdLst/>
              <a:ahLst/>
              <a:cxnLst/>
              <a:rect l="l" t="t" r="r" b="b"/>
              <a:pathLst>
                <a:path w="2489" h="3126" extrusionOk="0">
                  <a:moveTo>
                    <a:pt x="246" y="1"/>
                  </a:moveTo>
                  <a:cubicBezTo>
                    <a:pt x="146" y="1"/>
                    <a:pt x="56" y="59"/>
                    <a:pt x="36" y="161"/>
                  </a:cubicBezTo>
                  <a:cubicBezTo>
                    <a:pt x="0" y="280"/>
                    <a:pt x="60" y="399"/>
                    <a:pt x="179" y="422"/>
                  </a:cubicBezTo>
                  <a:cubicBezTo>
                    <a:pt x="1286" y="744"/>
                    <a:pt x="2048" y="1768"/>
                    <a:pt x="2048" y="2899"/>
                  </a:cubicBezTo>
                  <a:cubicBezTo>
                    <a:pt x="2048" y="3018"/>
                    <a:pt x="2143" y="3125"/>
                    <a:pt x="2262" y="3125"/>
                  </a:cubicBezTo>
                  <a:cubicBezTo>
                    <a:pt x="2381" y="3125"/>
                    <a:pt x="2488" y="3018"/>
                    <a:pt x="2488" y="2899"/>
                  </a:cubicBezTo>
                  <a:cubicBezTo>
                    <a:pt x="2488" y="1577"/>
                    <a:pt x="1595" y="387"/>
                    <a:pt x="298" y="6"/>
                  </a:cubicBezTo>
                  <a:cubicBezTo>
                    <a:pt x="280" y="2"/>
                    <a:pt x="263" y="1"/>
                    <a:pt x="24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505;p58">
              <a:extLst>
                <a:ext uri="{FF2B5EF4-FFF2-40B4-BE49-F238E27FC236}">
                  <a16:creationId xmlns:a16="http://schemas.microsoft.com/office/drawing/2014/main" id="{D93AD9F5-A83C-4156-87A9-CF5735BAA6F4}"/>
                </a:ext>
              </a:extLst>
            </p:cNvPr>
            <p:cNvSpPr/>
            <p:nvPr/>
          </p:nvSpPr>
          <p:spPr>
            <a:xfrm>
              <a:off x="3237656" y="2939262"/>
              <a:ext cx="20897" cy="14462"/>
            </a:xfrm>
            <a:custGeom>
              <a:avLst/>
              <a:gdLst/>
              <a:ahLst/>
              <a:cxnLst/>
              <a:rect l="l" t="t" r="r" b="b"/>
              <a:pathLst>
                <a:path w="656" h="454" extrusionOk="0">
                  <a:moveTo>
                    <a:pt x="227" y="1"/>
                  </a:moveTo>
                  <a:cubicBezTo>
                    <a:pt x="107" y="1"/>
                    <a:pt x="0" y="108"/>
                    <a:pt x="0" y="227"/>
                  </a:cubicBezTo>
                  <a:cubicBezTo>
                    <a:pt x="0" y="346"/>
                    <a:pt x="107" y="453"/>
                    <a:pt x="227" y="453"/>
                  </a:cubicBezTo>
                  <a:lnTo>
                    <a:pt x="417" y="453"/>
                  </a:lnTo>
                  <a:cubicBezTo>
                    <a:pt x="536" y="453"/>
                    <a:pt x="619" y="358"/>
                    <a:pt x="643" y="251"/>
                  </a:cubicBezTo>
                  <a:cubicBezTo>
                    <a:pt x="655" y="108"/>
                    <a:pt x="560" y="1"/>
                    <a:pt x="42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506;p58">
              <a:extLst>
                <a:ext uri="{FF2B5EF4-FFF2-40B4-BE49-F238E27FC236}">
                  <a16:creationId xmlns:a16="http://schemas.microsoft.com/office/drawing/2014/main" id="{994F6EC6-B607-4DC0-ADBA-BD31C45EE620}"/>
                </a:ext>
              </a:extLst>
            </p:cNvPr>
            <p:cNvSpPr/>
            <p:nvPr/>
          </p:nvSpPr>
          <p:spPr>
            <a:xfrm>
              <a:off x="3379888" y="3029539"/>
              <a:ext cx="26567" cy="14048"/>
            </a:xfrm>
            <a:custGeom>
              <a:avLst/>
              <a:gdLst/>
              <a:ahLst/>
              <a:cxnLst/>
              <a:rect l="l" t="t" r="r" b="b"/>
              <a:pathLst>
                <a:path w="834" h="441" extrusionOk="0">
                  <a:moveTo>
                    <a:pt x="226" y="0"/>
                  </a:moveTo>
                  <a:cubicBezTo>
                    <a:pt x="107" y="0"/>
                    <a:pt x="0" y="107"/>
                    <a:pt x="0" y="226"/>
                  </a:cubicBezTo>
                  <a:cubicBezTo>
                    <a:pt x="0" y="346"/>
                    <a:pt x="107" y="441"/>
                    <a:pt x="226" y="441"/>
                  </a:cubicBezTo>
                  <a:lnTo>
                    <a:pt x="607" y="441"/>
                  </a:lnTo>
                  <a:cubicBezTo>
                    <a:pt x="726" y="441"/>
                    <a:pt x="834" y="346"/>
                    <a:pt x="834" y="226"/>
                  </a:cubicBezTo>
                  <a:cubicBezTo>
                    <a:pt x="822" y="107"/>
                    <a:pt x="726" y="0"/>
                    <a:pt x="60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07;p58">
              <a:extLst>
                <a:ext uri="{FF2B5EF4-FFF2-40B4-BE49-F238E27FC236}">
                  <a16:creationId xmlns:a16="http://schemas.microsoft.com/office/drawing/2014/main" id="{ED452C63-2B9C-41CD-A59F-C0FB03FC4F51}"/>
                </a:ext>
              </a:extLst>
            </p:cNvPr>
            <p:cNvSpPr/>
            <p:nvPr/>
          </p:nvSpPr>
          <p:spPr>
            <a:xfrm>
              <a:off x="3086313" y="3029539"/>
              <a:ext cx="26599" cy="14048"/>
            </a:xfrm>
            <a:custGeom>
              <a:avLst/>
              <a:gdLst/>
              <a:ahLst/>
              <a:cxnLst/>
              <a:rect l="l" t="t" r="r" b="b"/>
              <a:pathLst>
                <a:path w="835" h="441" extrusionOk="0">
                  <a:moveTo>
                    <a:pt x="227" y="0"/>
                  </a:moveTo>
                  <a:cubicBezTo>
                    <a:pt x="108" y="0"/>
                    <a:pt x="1" y="107"/>
                    <a:pt x="1" y="226"/>
                  </a:cubicBezTo>
                  <a:cubicBezTo>
                    <a:pt x="1" y="346"/>
                    <a:pt x="108" y="441"/>
                    <a:pt x="227" y="441"/>
                  </a:cubicBezTo>
                  <a:lnTo>
                    <a:pt x="608" y="441"/>
                  </a:lnTo>
                  <a:cubicBezTo>
                    <a:pt x="727" y="441"/>
                    <a:pt x="834" y="346"/>
                    <a:pt x="834" y="226"/>
                  </a:cubicBezTo>
                  <a:cubicBezTo>
                    <a:pt x="834" y="107"/>
                    <a:pt x="727" y="0"/>
                    <a:pt x="60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508;p58">
              <a:extLst>
                <a:ext uri="{FF2B5EF4-FFF2-40B4-BE49-F238E27FC236}">
                  <a16:creationId xmlns:a16="http://schemas.microsoft.com/office/drawing/2014/main" id="{AF588069-C88B-4453-91D6-73FD0007DE42}"/>
                </a:ext>
              </a:extLst>
            </p:cNvPr>
            <p:cNvSpPr/>
            <p:nvPr/>
          </p:nvSpPr>
          <p:spPr>
            <a:xfrm>
              <a:off x="3359788" y="2953469"/>
              <a:ext cx="26567" cy="20355"/>
            </a:xfrm>
            <a:custGeom>
              <a:avLst/>
              <a:gdLst/>
              <a:ahLst/>
              <a:cxnLst/>
              <a:rect l="l" t="t" r="r" b="b"/>
              <a:pathLst>
                <a:path w="834" h="639" extrusionOk="0">
                  <a:moveTo>
                    <a:pt x="594" y="0"/>
                  </a:moveTo>
                  <a:cubicBezTo>
                    <a:pt x="555" y="0"/>
                    <a:pt x="514" y="13"/>
                    <a:pt x="476" y="43"/>
                  </a:cubicBezTo>
                  <a:lnTo>
                    <a:pt x="155" y="233"/>
                  </a:lnTo>
                  <a:cubicBezTo>
                    <a:pt x="48" y="293"/>
                    <a:pt x="0" y="424"/>
                    <a:pt x="83" y="531"/>
                  </a:cubicBezTo>
                  <a:cubicBezTo>
                    <a:pt x="119" y="602"/>
                    <a:pt x="203" y="638"/>
                    <a:pt x="274" y="638"/>
                  </a:cubicBezTo>
                  <a:cubicBezTo>
                    <a:pt x="310" y="638"/>
                    <a:pt x="345" y="614"/>
                    <a:pt x="381" y="602"/>
                  </a:cubicBezTo>
                  <a:lnTo>
                    <a:pt x="703" y="412"/>
                  </a:lnTo>
                  <a:cubicBezTo>
                    <a:pt x="810" y="352"/>
                    <a:pt x="834" y="221"/>
                    <a:pt x="774" y="114"/>
                  </a:cubicBezTo>
                  <a:cubicBezTo>
                    <a:pt x="735" y="45"/>
                    <a:pt x="667" y="0"/>
                    <a:pt x="59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509;p58">
              <a:extLst>
                <a:ext uri="{FF2B5EF4-FFF2-40B4-BE49-F238E27FC236}">
                  <a16:creationId xmlns:a16="http://schemas.microsoft.com/office/drawing/2014/main" id="{F2E5C538-C7CD-4F41-98B8-FFE9EA16317D}"/>
                </a:ext>
              </a:extLst>
            </p:cNvPr>
            <p:cNvSpPr/>
            <p:nvPr/>
          </p:nvSpPr>
          <p:spPr>
            <a:xfrm>
              <a:off x="3106413" y="3100034"/>
              <a:ext cx="26599" cy="20164"/>
            </a:xfrm>
            <a:custGeom>
              <a:avLst/>
              <a:gdLst/>
              <a:ahLst/>
              <a:cxnLst/>
              <a:rect l="l" t="t" r="r" b="b"/>
              <a:pathLst>
                <a:path w="835" h="633" extrusionOk="0">
                  <a:moveTo>
                    <a:pt x="590" y="0"/>
                  </a:moveTo>
                  <a:cubicBezTo>
                    <a:pt x="550" y="0"/>
                    <a:pt x="511" y="12"/>
                    <a:pt x="477" y="38"/>
                  </a:cubicBezTo>
                  <a:lnTo>
                    <a:pt x="144" y="228"/>
                  </a:lnTo>
                  <a:cubicBezTo>
                    <a:pt x="36" y="288"/>
                    <a:pt x="1" y="419"/>
                    <a:pt x="72" y="526"/>
                  </a:cubicBezTo>
                  <a:cubicBezTo>
                    <a:pt x="108" y="597"/>
                    <a:pt x="191" y="633"/>
                    <a:pt x="263" y="633"/>
                  </a:cubicBezTo>
                  <a:cubicBezTo>
                    <a:pt x="310" y="633"/>
                    <a:pt x="334" y="609"/>
                    <a:pt x="370" y="597"/>
                  </a:cubicBezTo>
                  <a:lnTo>
                    <a:pt x="691" y="407"/>
                  </a:lnTo>
                  <a:cubicBezTo>
                    <a:pt x="787" y="347"/>
                    <a:pt x="834" y="216"/>
                    <a:pt x="775" y="109"/>
                  </a:cubicBezTo>
                  <a:cubicBezTo>
                    <a:pt x="736" y="40"/>
                    <a:pt x="663" y="0"/>
                    <a:pt x="59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510;p58">
              <a:extLst>
                <a:ext uri="{FF2B5EF4-FFF2-40B4-BE49-F238E27FC236}">
                  <a16:creationId xmlns:a16="http://schemas.microsoft.com/office/drawing/2014/main" id="{55F0C546-B7A2-4E89-B398-2EB632E44EE5}"/>
                </a:ext>
              </a:extLst>
            </p:cNvPr>
            <p:cNvSpPr/>
            <p:nvPr/>
          </p:nvSpPr>
          <p:spPr>
            <a:xfrm>
              <a:off x="3308565" y="2897277"/>
              <a:ext cx="22044" cy="24178"/>
            </a:xfrm>
            <a:custGeom>
              <a:avLst/>
              <a:gdLst/>
              <a:ahLst/>
              <a:cxnLst/>
              <a:rect l="l" t="t" r="r" b="b"/>
              <a:pathLst>
                <a:path w="692" h="759" extrusionOk="0">
                  <a:moveTo>
                    <a:pt x="441" y="1"/>
                  </a:moveTo>
                  <a:cubicBezTo>
                    <a:pt x="369" y="1"/>
                    <a:pt x="301" y="35"/>
                    <a:pt x="263" y="104"/>
                  </a:cubicBezTo>
                  <a:lnTo>
                    <a:pt x="60" y="438"/>
                  </a:lnTo>
                  <a:cubicBezTo>
                    <a:pt x="1" y="533"/>
                    <a:pt x="37" y="676"/>
                    <a:pt x="144" y="735"/>
                  </a:cubicBezTo>
                  <a:cubicBezTo>
                    <a:pt x="167" y="747"/>
                    <a:pt x="215" y="759"/>
                    <a:pt x="239" y="759"/>
                  </a:cubicBezTo>
                  <a:cubicBezTo>
                    <a:pt x="322" y="759"/>
                    <a:pt x="394" y="711"/>
                    <a:pt x="441" y="652"/>
                  </a:cubicBezTo>
                  <a:lnTo>
                    <a:pt x="632" y="330"/>
                  </a:lnTo>
                  <a:cubicBezTo>
                    <a:pt x="691" y="223"/>
                    <a:pt x="656" y="92"/>
                    <a:pt x="560" y="33"/>
                  </a:cubicBezTo>
                  <a:cubicBezTo>
                    <a:pt x="522" y="11"/>
                    <a:pt x="481" y="1"/>
                    <a:pt x="44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511;p58">
              <a:extLst>
                <a:ext uri="{FF2B5EF4-FFF2-40B4-BE49-F238E27FC236}">
                  <a16:creationId xmlns:a16="http://schemas.microsoft.com/office/drawing/2014/main" id="{8B21E47C-748A-4ACC-86ED-04304DDB28AC}"/>
                </a:ext>
              </a:extLst>
            </p:cNvPr>
            <p:cNvSpPr/>
            <p:nvPr/>
          </p:nvSpPr>
          <p:spPr>
            <a:xfrm>
              <a:off x="3239153" y="2877049"/>
              <a:ext cx="14080" cy="26599"/>
            </a:xfrm>
            <a:custGeom>
              <a:avLst/>
              <a:gdLst/>
              <a:ahLst/>
              <a:cxnLst/>
              <a:rect l="l" t="t" r="r" b="b"/>
              <a:pathLst>
                <a:path w="442" h="835" extrusionOk="0">
                  <a:moveTo>
                    <a:pt x="215" y="1"/>
                  </a:moveTo>
                  <a:cubicBezTo>
                    <a:pt x="96" y="1"/>
                    <a:pt x="1" y="96"/>
                    <a:pt x="1" y="215"/>
                  </a:cubicBezTo>
                  <a:lnTo>
                    <a:pt x="1" y="608"/>
                  </a:lnTo>
                  <a:cubicBezTo>
                    <a:pt x="1" y="727"/>
                    <a:pt x="96" y="834"/>
                    <a:pt x="215" y="834"/>
                  </a:cubicBezTo>
                  <a:cubicBezTo>
                    <a:pt x="334" y="834"/>
                    <a:pt x="441" y="727"/>
                    <a:pt x="441" y="608"/>
                  </a:cubicBezTo>
                  <a:lnTo>
                    <a:pt x="441" y="215"/>
                  </a:lnTo>
                  <a:cubicBezTo>
                    <a:pt x="441" y="96"/>
                    <a:pt x="358" y="1"/>
                    <a:pt x="21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4512;p58">
              <a:extLst>
                <a:ext uri="{FF2B5EF4-FFF2-40B4-BE49-F238E27FC236}">
                  <a16:creationId xmlns:a16="http://schemas.microsoft.com/office/drawing/2014/main" id="{793BAB5B-C3F5-480D-A36A-3B10B28A2C31}"/>
                </a:ext>
              </a:extLst>
            </p:cNvPr>
            <p:cNvSpPr/>
            <p:nvPr/>
          </p:nvSpPr>
          <p:spPr>
            <a:xfrm>
              <a:off x="3161809" y="2897500"/>
              <a:ext cx="22394" cy="24337"/>
            </a:xfrm>
            <a:custGeom>
              <a:avLst/>
              <a:gdLst/>
              <a:ahLst/>
              <a:cxnLst/>
              <a:rect l="l" t="t" r="r" b="b"/>
              <a:pathLst>
                <a:path w="703" h="764" extrusionOk="0">
                  <a:moveTo>
                    <a:pt x="262" y="0"/>
                  </a:moveTo>
                  <a:cubicBezTo>
                    <a:pt x="222" y="0"/>
                    <a:pt x="181" y="12"/>
                    <a:pt x="143" y="38"/>
                  </a:cubicBezTo>
                  <a:cubicBezTo>
                    <a:pt x="48" y="97"/>
                    <a:pt x="0" y="228"/>
                    <a:pt x="72" y="335"/>
                  </a:cubicBezTo>
                  <a:lnTo>
                    <a:pt x="262" y="669"/>
                  </a:lnTo>
                  <a:cubicBezTo>
                    <a:pt x="310" y="740"/>
                    <a:pt x="381" y="764"/>
                    <a:pt x="464" y="764"/>
                  </a:cubicBezTo>
                  <a:cubicBezTo>
                    <a:pt x="500" y="764"/>
                    <a:pt x="536" y="752"/>
                    <a:pt x="560" y="740"/>
                  </a:cubicBezTo>
                  <a:cubicBezTo>
                    <a:pt x="667" y="681"/>
                    <a:pt x="703" y="550"/>
                    <a:pt x="643" y="442"/>
                  </a:cubicBezTo>
                  <a:lnTo>
                    <a:pt x="441" y="109"/>
                  </a:lnTo>
                  <a:cubicBezTo>
                    <a:pt x="402" y="40"/>
                    <a:pt x="334" y="0"/>
                    <a:pt x="26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4513;p58">
              <a:extLst>
                <a:ext uri="{FF2B5EF4-FFF2-40B4-BE49-F238E27FC236}">
                  <a16:creationId xmlns:a16="http://schemas.microsoft.com/office/drawing/2014/main" id="{1666A9A8-9E68-41C4-8566-B11610F3893C}"/>
                </a:ext>
              </a:extLst>
            </p:cNvPr>
            <p:cNvSpPr/>
            <p:nvPr/>
          </p:nvSpPr>
          <p:spPr>
            <a:xfrm>
              <a:off x="3106413" y="2953151"/>
              <a:ext cx="26599" cy="19909"/>
            </a:xfrm>
            <a:custGeom>
              <a:avLst/>
              <a:gdLst/>
              <a:ahLst/>
              <a:cxnLst/>
              <a:rect l="l" t="t" r="r" b="b"/>
              <a:pathLst>
                <a:path w="835" h="625" extrusionOk="0">
                  <a:moveTo>
                    <a:pt x="246" y="0"/>
                  </a:moveTo>
                  <a:cubicBezTo>
                    <a:pt x="168" y="0"/>
                    <a:pt x="92" y="40"/>
                    <a:pt x="60" y="112"/>
                  </a:cubicBezTo>
                  <a:cubicBezTo>
                    <a:pt x="1" y="208"/>
                    <a:pt x="25" y="350"/>
                    <a:pt x="132" y="410"/>
                  </a:cubicBezTo>
                  <a:lnTo>
                    <a:pt x="453" y="600"/>
                  </a:lnTo>
                  <a:cubicBezTo>
                    <a:pt x="489" y="612"/>
                    <a:pt x="537" y="624"/>
                    <a:pt x="560" y="624"/>
                  </a:cubicBezTo>
                  <a:cubicBezTo>
                    <a:pt x="632" y="624"/>
                    <a:pt x="715" y="589"/>
                    <a:pt x="751" y="529"/>
                  </a:cubicBezTo>
                  <a:cubicBezTo>
                    <a:pt x="834" y="422"/>
                    <a:pt x="787" y="291"/>
                    <a:pt x="679" y="231"/>
                  </a:cubicBezTo>
                  <a:lnTo>
                    <a:pt x="358" y="29"/>
                  </a:lnTo>
                  <a:cubicBezTo>
                    <a:pt x="323" y="10"/>
                    <a:pt x="284" y="0"/>
                    <a:pt x="24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4514;p58">
              <a:extLst>
                <a:ext uri="{FF2B5EF4-FFF2-40B4-BE49-F238E27FC236}">
                  <a16:creationId xmlns:a16="http://schemas.microsoft.com/office/drawing/2014/main" id="{F21BBD44-4756-4CAE-9724-F494F46F912D}"/>
                </a:ext>
              </a:extLst>
            </p:cNvPr>
            <p:cNvSpPr/>
            <p:nvPr/>
          </p:nvSpPr>
          <p:spPr>
            <a:xfrm>
              <a:off x="3360520" y="3099811"/>
              <a:ext cx="25834" cy="20005"/>
            </a:xfrm>
            <a:custGeom>
              <a:avLst/>
              <a:gdLst/>
              <a:ahLst/>
              <a:cxnLst/>
              <a:rect l="l" t="t" r="r" b="b"/>
              <a:pathLst>
                <a:path w="811" h="628" extrusionOk="0">
                  <a:moveTo>
                    <a:pt x="239" y="1"/>
                  </a:moveTo>
                  <a:cubicBezTo>
                    <a:pt x="167" y="1"/>
                    <a:pt x="99" y="35"/>
                    <a:pt x="60" y="104"/>
                  </a:cubicBezTo>
                  <a:cubicBezTo>
                    <a:pt x="1" y="211"/>
                    <a:pt x="25" y="342"/>
                    <a:pt x="132" y="402"/>
                  </a:cubicBezTo>
                  <a:lnTo>
                    <a:pt x="453" y="592"/>
                  </a:lnTo>
                  <a:cubicBezTo>
                    <a:pt x="489" y="604"/>
                    <a:pt x="537" y="628"/>
                    <a:pt x="561" y="628"/>
                  </a:cubicBezTo>
                  <a:cubicBezTo>
                    <a:pt x="632" y="628"/>
                    <a:pt x="715" y="580"/>
                    <a:pt x="751" y="521"/>
                  </a:cubicBezTo>
                  <a:cubicBezTo>
                    <a:pt x="811" y="426"/>
                    <a:pt x="787" y="283"/>
                    <a:pt x="680" y="223"/>
                  </a:cubicBezTo>
                  <a:lnTo>
                    <a:pt x="358" y="33"/>
                  </a:lnTo>
                  <a:cubicBezTo>
                    <a:pt x="320" y="11"/>
                    <a:pt x="279" y="1"/>
                    <a:pt x="23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47F91836-DFC8-4B94-8E1F-91C23AC744C8}"/>
              </a:ext>
            </a:extLst>
          </p:cNvPr>
          <p:cNvSpPr txBox="1"/>
          <p:nvPr/>
        </p:nvSpPr>
        <p:spPr>
          <a:xfrm>
            <a:off x="2749908" y="1711796"/>
            <a:ext cx="2743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chemeClr val="tx1"/>
                </a:solidFill>
                <a:latin typeface="Livvic" panose="020B0604020202020204" charset="0"/>
              </a:rPr>
              <a:t>Come procederemo?</a:t>
            </a:r>
          </a:p>
        </p:txBody>
      </p:sp>
      <p:sp>
        <p:nvSpPr>
          <p:cNvPr id="80" name="CasellaDiTesto 79">
            <a:extLst>
              <a:ext uri="{FF2B5EF4-FFF2-40B4-BE49-F238E27FC236}">
                <a16:creationId xmlns:a16="http://schemas.microsoft.com/office/drawing/2014/main" id="{C4C96A31-2582-47EE-8C96-1AA344853C11}"/>
              </a:ext>
            </a:extLst>
          </p:cNvPr>
          <p:cNvSpPr txBox="1"/>
          <p:nvPr/>
        </p:nvSpPr>
        <p:spPr>
          <a:xfrm>
            <a:off x="2749908" y="480528"/>
            <a:ext cx="2743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chemeClr val="tx1"/>
                </a:solidFill>
                <a:latin typeface="Livvic" panose="020B0604020202020204" charset="0"/>
              </a:rPr>
              <a:t>Cosa abbiamo concluso:</a:t>
            </a:r>
          </a:p>
        </p:txBody>
      </p:sp>
      <p:cxnSp>
        <p:nvCxnSpPr>
          <p:cNvPr id="81" name="Connettore diritto 80">
            <a:extLst>
              <a:ext uri="{FF2B5EF4-FFF2-40B4-BE49-F238E27FC236}">
                <a16:creationId xmlns:a16="http://schemas.microsoft.com/office/drawing/2014/main" id="{27701E2C-9042-4997-86B8-045DCA84C1E7}"/>
              </a:ext>
            </a:extLst>
          </p:cNvPr>
          <p:cNvCxnSpPr/>
          <p:nvPr/>
        </p:nvCxnSpPr>
        <p:spPr>
          <a:xfrm>
            <a:off x="1927337" y="767326"/>
            <a:ext cx="371325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82641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2"/>
          <p:cNvSpPr/>
          <p:nvPr/>
        </p:nvSpPr>
        <p:spPr>
          <a:xfrm rot="5400000">
            <a:off x="-1478816" y="2013850"/>
            <a:ext cx="4059900" cy="11157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32"/>
          <p:cNvSpPr/>
          <p:nvPr/>
        </p:nvSpPr>
        <p:spPr>
          <a:xfrm rot="-5400000" flipH="1">
            <a:off x="1547076" y="2828020"/>
            <a:ext cx="778540" cy="38814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32"/>
          <p:cNvSpPr txBox="1">
            <a:spLocks noGrp="1"/>
          </p:cNvSpPr>
          <p:nvPr>
            <p:ph type="ctrTitle"/>
          </p:nvPr>
        </p:nvSpPr>
        <p:spPr>
          <a:xfrm rot="-5400000">
            <a:off x="-886838" y="1759150"/>
            <a:ext cx="2888100" cy="89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solidFill>
                  <a:schemeClr val="lt1"/>
                </a:solidFill>
              </a:rPr>
              <a:t>Analisi di Regressione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223" name="Google Shape;223;p32"/>
          <p:cNvSpPr txBox="1">
            <a:spLocks noGrp="1"/>
          </p:cNvSpPr>
          <p:nvPr>
            <p:ph type="subTitle" idx="1"/>
          </p:nvPr>
        </p:nvSpPr>
        <p:spPr>
          <a:xfrm>
            <a:off x="183743" y="4584620"/>
            <a:ext cx="3597609" cy="2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it-IT" dirty="0">
                <a:solidFill>
                  <a:schemeClr val="lt1"/>
                </a:solidFill>
              </a:rPr>
              <a:t>Il modello attuale risulta quello definitivo, è stato ottenuto mediante regressione lineare polinomiale multipla.   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A6B8C879-F7C5-474D-9409-EB76747244BC}"/>
              </a:ext>
            </a:extLst>
          </p:cNvPr>
          <p:cNvSpPr txBox="1"/>
          <p:nvPr/>
        </p:nvSpPr>
        <p:spPr>
          <a:xfrm>
            <a:off x="1883614" y="887159"/>
            <a:ext cx="31778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Catamaran Light" panose="020B0604020202020204" charset="0"/>
                <a:cs typeface="Catamaran Light" panose="020B0604020202020204" charset="0"/>
              </a:rPr>
              <a:t>Il modello finale ottenuto: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872F9FB2-F707-4B33-B773-CD214FEC5164}"/>
              </a:ext>
            </a:extLst>
          </p:cNvPr>
          <p:cNvSpPr txBox="1"/>
          <p:nvPr/>
        </p:nvSpPr>
        <p:spPr>
          <a:xfrm>
            <a:off x="1883613" y="1645839"/>
            <a:ext cx="63029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Catamaran Light" panose="020B0604020202020204" charset="0"/>
                <a:cs typeface="Catamaran Light" panose="020B0604020202020204" charset="0"/>
              </a:rPr>
              <a:t>L’analisi condotta mediante il comando </a:t>
            </a:r>
            <a:r>
              <a:rPr lang="it-IT" i="1" dirty="0">
                <a:latin typeface="Catamaran Light" panose="020B0604020202020204" charset="0"/>
                <a:cs typeface="Catamaran Light" panose="020B0604020202020204" charset="0"/>
              </a:rPr>
              <a:t>lm</a:t>
            </a:r>
            <a:r>
              <a:rPr lang="it-IT" dirty="0">
                <a:latin typeface="Catamaran Light" panose="020B0604020202020204" charset="0"/>
                <a:cs typeface="Catamaran Light" panose="020B0604020202020204" charset="0"/>
              </a:rPr>
              <a:t> di R ci ha portato al seguente risultato: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1E8E03F2-BE03-4035-848B-768E79F0F4E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089507" y="1956151"/>
            <a:ext cx="3654274" cy="2048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82A2DDCF-E36D-4780-A16E-C376533D725F}"/>
                  </a:ext>
                </a:extLst>
              </p:cNvPr>
              <p:cNvSpPr txBox="1"/>
              <p:nvPr/>
            </p:nvSpPr>
            <p:spPr>
              <a:xfrm>
                <a:off x="1936346" y="1225225"/>
                <a:ext cx="659481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it-IT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𝑐𝑝𝑢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𝑟𝑎𝑚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𝑐𝑝𝑢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𝑟𝑎𝑚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𝑝𝑟𝑜𝑐𝑒𝑠𝑠𝑖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sSup>
                        <m:sSupPr>
                          <m:ctrlP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𝑝𝑟𝑜𝑐𝑒𝑠𝑠𝑖</m:t>
                          </m:r>
                        </m:e>
                        <m:sup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𝑎𝑔𝑖𝑛𝑔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82A2DDCF-E36D-4780-A16E-C376533D72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6346" y="1225225"/>
                <a:ext cx="6594818" cy="215444"/>
              </a:xfrm>
              <a:prstGeom prst="rect">
                <a:avLst/>
              </a:prstGeom>
              <a:blipFill>
                <a:blip r:embed="rId4"/>
                <a:stretch>
                  <a:fillRect l="-93" b="-3428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466764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5"/>
          <p:cNvSpPr/>
          <p:nvPr/>
        </p:nvSpPr>
        <p:spPr>
          <a:xfrm rot="-5400000" flipH="1">
            <a:off x="2844392" y="-2844392"/>
            <a:ext cx="784444" cy="647322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25"/>
          <p:cNvSpPr txBox="1">
            <a:spLocks noGrp="1"/>
          </p:cNvSpPr>
          <p:nvPr>
            <p:ph type="ctrTitle"/>
          </p:nvPr>
        </p:nvSpPr>
        <p:spPr>
          <a:xfrm>
            <a:off x="0" y="138329"/>
            <a:ext cx="6473229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 dirty="0">
                <a:solidFill>
                  <a:schemeClr val="bg1"/>
                </a:solidFill>
              </a:rPr>
              <a:t>Stima dei parametri e loro intervalli di confidenza</a:t>
            </a:r>
            <a:endParaRPr sz="2000" dirty="0">
              <a:solidFill>
                <a:schemeClr val="bg1"/>
              </a:solidFill>
            </a:endParaRPr>
          </a:p>
        </p:txBody>
      </p:sp>
      <p:sp>
        <p:nvSpPr>
          <p:cNvPr id="133" name="Google Shape;133;p25"/>
          <p:cNvSpPr txBox="1">
            <a:spLocks noGrp="1"/>
          </p:cNvSpPr>
          <p:nvPr>
            <p:ph type="subTitle" idx="4294967295"/>
          </p:nvPr>
        </p:nvSpPr>
        <p:spPr>
          <a:xfrm flipH="1">
            <a:off x="148653" y="1033146"/>
            <a:ext cx="4884028" cy="112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Per la stima dei coefficienti nella regressione lineare multipla si utilizza, come nella regressione lineare semplice, il </a:t>
            </a:r>
            <a:r>
              <a:rPr lang="it-IT" b="1" i="1" dirty="0">
                <a:effectLst/>
              </a:rPr>
              <a:t>metodo dei minimi quadrati</a:t>
            </a:r>
            <a:r>
              <a:rPr lang="it-IT" dirty="0"/>
              <a:t>. </a:t>
            </a:r>
            <a:endParaRPr lang="es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s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135" name="Google Shape;135;p25"/>
          <p:cNvSpPr/>
          <p:nvPr/>
        </p:nvSpPr>
        <p:spPr>
          <a:xfrm rot="5400000" flipH="1">
            <a:off x="4342954" y="-187659"/>
            <a:ext cx="143874" cy="5518817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7BB7B97D-066D-40D7-A294-244A4E18027E}"/>
              </a:ext>
            </a:extLst>
          </p:cNvPr>
          <p:cNvSpPr txBox="1"/>
          <p:nvPr/>
        </p:nvSpPr>
        <p:spPr>
          <a:xfrm>
            <a:off x="148653" y="1771438"/>
            <a:ext cx="5518817" cy="3046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Clr>
                <a:schemeClr val="dk1"/>
              </a:buClr>
              <a:buSzPts val="1200"/>
            </a:pPr>
            <a:r>
              <a:rPr lang="it-IT" sz="1200" dirty="0">
                <a:solidFill>
                  <a:schemeClr val="dk1"/>
                </a:solidFill>
                <a:latin typeface="Catamaran Light"/>
                <a:cs typeface="Catamaran Light"/>
                <a:sym typeface="Catamaran Light"/>
              </a:rPr>
              <a:t>I risultati ottenuti analiticamente, coincidono con quelli ottenuti con il comando </a:t>
            </a:r>
            <a:r>
              <a:rPr lang="it-IT" sz="1200" i="1" dirty="0">
                <a:solidFill>
                  <a:schemeClr val="dk1"/>
                </a:solidFill>
                <a:latin typeface="Catamaran Light"/>
                <a:cs typeface="Catamaran Light"/>
                <a:sym typeface="Catamaran Light"/>
              </a:rPr>
              <a:t>lm </a:t>
            </a:r>
            <a:r>
              <a:rPr lang="it-IT" sz="1200" dirty="0">
                <a:solidFill>
                  <a:schemeClr val="dk1"/>
                </a:solidFill>
                <a:latin typeface="Catamaran Light"/>
                <a:cs typeface="Catamaran Light"/>
                <a:sym typeface="Catamaran Light"/>
              </a:rPr>
              <a:t>: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5BCD5493-B7F7-4650-9871-BA5F9A270E9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876642" y="809845"/>
            <a:ext cx="1395003" cy="1445731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C6C90736-F714-4497-90C3-D488F7DF27D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73675" y="3091800"/>
            <a:ext cx="4077889" cy="1673718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952F06F4-7E2E-466F-9F74-4D3AAF2B7A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2945" y="3091800"/>
            <a:ext cx="4100895" cy="1673717"/>
          </a:xfrm>
          <a:prstGeom prst="rect">
            <a:avLst/>
          </a:prstGeom>
        </p:spPr>
      </p:pic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59AF9CD6-25F8-47F1-BF88-5DEFE1B8235E}"/>
              </a:ext>
            </a:extLst>
          </p:cNvPr>
          <p:cNvSpPr txBox="1"/>
          <p:nvPr/>
        </p:nvSpPr>
        <p:spPr>
          <a:xfrm>
            <a:off x="149976" y="2646820"/>
            <a:ext cx="8994024" cy="3046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Clr>
                <a:schemeClr val="dk1"/>
              </a:buClr>
              <a:buSzPts val="1200"/>
            </a:pPr>
            <a:r>
              <a:rPr lang="it-IT" sz="1200" dirty="0">
                <a:solidFill>
                  <a:schemeClr val="dk1"/>
                </a:solidFill>
                <a:latin typeface="Catamaran Light"/>
                <a:cs typeface="Catamaran Light"/>
                <a:sym typeface="Catamaran Light"/>
              </a:rPr>
              <a:t>Sono di seguito riportati gli intervalli di confidenza con α = 5% , a sinistra stimati analiticamente, a destra mediante il comando </a:t>
            </a:r>
            <a:r>
              <a:rPr lang="it-IT" sz="1200" i="1" dirty="0">
                <a:solidFill>
                  <a:schemeClr val="dk1"/>
                </a:solidFill>
                <a:latin typeface="Catamaran Light"/>
                <a:cs typeface="Catamaran Light"/>
                <a:sym typeface="Catamaran Light"/>
              </a:rPr>
              <a:t>confint() </a:t>
            </a:r>
            <a:r>
              <a:rPr lang="it-IT" sz="1200" dirty="0">
                <a:solidFill>
                  <a:schemeClr val="dk1"/>
                </a:solidFill>
                <a:latin typeface="Catamaran Light"/>
                <a:cs typeface="Catamaran Light"/>
                <a:sym typeface="Catamaran Light"/>
              </a:rPr>
              <a:t>di R  </a:t>
            </a:r>
          </a:p>
        </p:txBody>
      </p:sp>
    </p:spTree>
    <p:extLst>
      <p:ext uri="{BB962C8B-B14F-4D97-AF65-F5344CB8AC3E}">
        <p14:creationId xmlns:p14="http://schemas.microsoft.com/office/powerpoint/2010/main" val="27148630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5"/>
          <p:cNvSpPr/>
          <p:nvPr/>
        </p:nvSpPr>
        <p:spPr>
          <a:xfrm rot="5400000" flipH="1">
            <a:off x="4500063" y="-285238"/>
            <a:ext cx="143874" cy="347171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6D46D6EE-6785-4CFE-ACD8-E4FCED519F21}"/>
                  </a:ext>
                </a:extLst>
              </p:cNvPr>
              <p:cNvSpPr txBox="1"/>
              <p:nvPr/>
            </p:nvSpPr>
            <p:spPr>
              <a:xfrm>
                <a:off x="659070" y="2098477"/>
                <a:ext cx="7825860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it-IT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43.63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+5.18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𝑐𝑝𝑢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+2.44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𝑟𝑎𝑚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−3.52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𝑐𝑝𝑢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𝑟𝑎𝑚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+1.84 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𝑝𝑟𝑜𝑐𝑒𝑠𝑠𝑖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−5.05</m:t>
                      </m:r>
                      <m:sSup>
                        <m:sSupPr>
                          <m:ctrlP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𝑝𝑟𝑜𝑐𝑒𝑠𝑠𝑖</m:t>
                          </m:r>
                        </m:e>
                        <m:sup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−4.22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𝑎𝑔𝑖𝑛𝑔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6D46D6EE-6785-4CFE-ACD8-E4FCED519F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070" y="2098477"/>
                <a:ext cx="7825860" cy="215444"/>
              </a:xfrm>
              <a:prstGeom prst="rect">
                <a:avLst/>
              </a:prstGeom>
              <a:blipFill>
                <a:blip r:embed="rId3"/>
                <a:stretch>
                  <a:fillRect b="-3333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Google Shape;132;p25">
            <a:extLst>
              <a:ext uri="{FF2B5EF4-FFF2-40B4-BE49-F238E27FC236}">
                <a16:creationId xmlns:a16="http://schemas.microsoft.com/office/drawing/2014/main" id="{D3A0379F-2A23-43C0-A13D-EDD2D87C0432}"/>
              </a:ext>
            </a:extLst>
          </p:cNvPr>
          <p:cNvSpPr txBox="1">
            <a:spLocks/>
          </p:cNvSpPr>
          <p:nvPr/>
        </p:nvSpPr>
        <p:spPr>
          <a:xfrm>
            <a:off x="1119751" y="1471644"/>
            <a:ext cx="7825860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vvic"/>
              <a:buNone/>
              <a:defRPr sz="24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r>
              <a:rPr lang="it-IT" sz="2000" dirty="0">
                <a:solidFill>
                  <a:srgbClr val="0070C0"/>
                </a:solidFill>
              </a:rPr>
              <a:t>Il modello di regressione scelto per rappresentare il dataset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asellaDiTesto 15">
                <a:extLst>
                  <a:ext uri="{FF2B5EF4-FFF2-40B4-BE49-F238E27FC236}">
                    <a16:creationId xmlns:a16="http://schemas.microsoft.com/office/drawing/2014/main" id="{30CA8F91-72C0-495F-8E54-AF06BC8C0F03}"/>
                  </a:ext>
                </a:extLst>
              </p:cNvPr>
              <p:cNvSpPr txBox="1"/>
              <p:nvPr/>
            </p:nvSpPr>
            <p:spPr>
              <a:xfrm>
                <a:off x="0" y="4856498"/>
                <a:ext cx="5518817" cy="2870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15000"/>
                  </a:lnSpc>
                  <a:buClr>
                    <a:schemeClr val="dk1"/>
                  </a:buClr>
                  <a:buSzPts val="1200"/>
                </a:pPr>
                <a:r>
                  <a:rPr lang="it-IT" sz="1100" dirty="0">
                    <a:solidFill>
                      <a:schemeClr val="dk1"/>
                    </a:solidFill>
                    <a:latin typeface="Catamaran Light"/>
                    <a:cs typeface="Catamaran Light"/>
                    <a:sym typeface="Catamaran Light"/>
                  </a:rPr>
                  <a:t>Nota: il modello riporta i valori dei diversi </a:t>
                </a:r>
                <a14:m>
                  <m:oMath xmlns:m="http://schemas.openxmlformats.org/officeDocument/2006/math">
                    <m:r>
                      <a:rPr lang="it-IT" sz="1100" i="1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tamaran Light"/>
                        <a:sym typeface="Catamaran Light"/>
                      </a:rPr>
                      <m:t>𝛽</m:t>
                    </m:r>
                  </m:oMath>
                </a14:m>
                <a:r>
                  <a:rPr lang="it-IT" sz="1100" dirty="0">
                    <a:solidFill>
                      <a:schemeClr val="dk1"/>
                    </a:solidFill>
                    <a:latin typeface="Catamaran Light"/>
                    <a:cs typeface="Catamaran Light"/>
                    <a:sym typeface="Catamaran Light"/>
                  </a:rPr>
                  <a:t> approssimati alla seconda cifra decimale</a:t>
                </a:r>
              </a:p>
            </p:txBody>
          </p:sp>
        </mc:Choice>
        <mc:Fallback xmlns="">
          <p:sp>
            <p:nvSpPr>
              <p:cNvPr id="16" name="CasellaDiTesto 15">
                <a:extLst>
                  <a:ext uri="{FF2B5EF4-FFF2-40B4-BE49-F238E27FC236}">
                    <a16:creationId xmlns:a16="http://schemas.microsoft.com/office/drawing/2014/main" id="{30CA8F91-72C0-495F-8E54-AF06BC8C0F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856498"/>
                <a:ext cx="5518817" cy="287002"/>
              </a:xfrm>
              <a:prstGeom prst="rect">
                <a:avLst/>
              </a:prstGeom>
              <a:blipFill>
                <a:blip r:embed="rId4"/>
                <a:stretch>
                  <a:fillRect b="-1702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A7A59C3B-BB46-4ED7-9E64-9B7503E3C466}"/>
                  </a:ext>
                </a:extLst>
              </p:cNvPr>
              <p:cNvSpPr txBox="1"/>
              <p:nvPr/>
            </p:nvSpPr>
            <p:spPr>
              <a:xfrm>
                <a:off x="4062117" y="2573618"/>
                <a:ext cx="101976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=0,7933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A7A59C3B-BB46-4ED7-9E64-9B7503E3C4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2117" y="2573618"/>
                <a:ext cx="1019766" cy="215444"/>
              </a:xfrm>
              <a:prstGeom prst="rect">
                <a:avLst/>
              </a:prstGeom>
              <a:blipFill>
                <a:blip r:embed="rId5"/>
                <a:stretch>
                  <a:fillRect l="-2976" r="-2381" b="-555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Google Shape;135;p25">
            <a:extLst>
              <a:ext uri="{FF2B5EF4-FFF2-40B4-BE49-F238E27FC236}">
                <a16:creationId xmlns:a16="http://schemas.microsoft.com/office/drawing/2014/main" id="{2576B074-8C3F-4220-8E29-55E8C9DEE894}"/>
              </a:ext>
            </a:extLst>
          </p:cNvPr>
          <p:cNvSpPr/>
          <p:nvPr/>
        </p:nvSpPr>
        <p:spPr>
          <a:xfrm rot="5400000" flipH="1">
            <a:off x="4513114" y="2467003"/>
            <a:ext cx="117770" cy="255483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9F293E5B-F431-464F-8071-BF64EEECFE43}"/>
                  </a:ext>
                </a:extLst>
              </p:cNvPr>
              <p:cNvSpPr txBox="1"/>
              <p:nvPr/>
            </p:nvSpPr>
            <p:spPr>
              <a:xfrm>
                <a:off x="3727822" y="2887476"/>
                <a:ext cx="155529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𝜖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=20,17835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9F293E5B-F431-464F-8071-BF64EEECFE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7822" y="2887476"/>
                <a:ext cx="1555298" cy="215444"/>
              </a:xfrm>
              <a:prstGeom prst="rect">
                <a:avLst/>
              </a:prstGeom>
              <a:blipFill>
                <a:blip r:embed="rId6"/>
                <a:stretch>
                  <a:fillRect l="-1961" r="-1569" b="-857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81D7A8E5-9E3C-417A-9ED0-CC1F8381CB07}"/>
                  </a:ext>
                </a:extLst>
              </p:cNvPr>
              <p:cNvSpPr txBox="1"/>
              <p:nvPr/>
            </p:nvSpPr>
            <p:spPr>
              <a:xfrm>
                <a:off x="3957907" y="3183311"/>
                <a:ext cx="132318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𝑅𝑆𝑆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=1876,586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81D7A8E5-9E3C-417A-9ED0-CC1F8381CB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7907" y="3183311"/>
                <a:ext cx="1323183" cy="215444"/>
              </a:xfrm>
              <a:prstGeom prst="rect">
                <a:avLst/>
              </a:prstGeom>
              <a:blipFill>
                <a:blip r:embed="rId7"/>
                <a:stretch>
                  <a:fillRect l="-2304" r="-2304" b="-833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087120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5"/>
          <p:cNvSpPr/>
          <p:nvPr/>
        </p:nvSpPr>
        <p:spPr>
          <a:xfrm rot="5400000" flipH="1">
            <a:off x="1663918" y="-1663918"/>
            <a:ext cx="143874" cy="347171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32;p25">
            <a:extLst>
              <a:ext uri="{FF2B5EF4-FFF2-40B4-BE49-F238E27FC236}">
                <a16:creationId xmlns:a16="http://schemas.microsoft.com/office/drawing/2014/main" id="{D3A0379F-2A23-43C0-A13D-EDD2D87C0432}"/>
              </a:ext>
            </a:extLst>
          </p:cNvPr>
          <p:cNvSpPr txBox="1">
            <a:spLocks/>
          </p:cNvSpPr>
          <p:nvPr/>
        </p:nvSpPr>
        <p:spPr>
          <a:xfrm>
            <a:off x="291711" y="150686"/>
            <a:ext cx="7825860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vvic"/>
              <a:buNone/>
              <a:defRPr sz="24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r>
              <a:rPr lang="it-IT" sz="2000" dirty="0">
                <a:solidFill>
                  <a:srgbClr val="0070C0"/>
                </a:solidFill>
              </a:rPr>
              <a:t>Alcune considerazioni  </a:t>
            </a:r>
          </a:p>
        </p:txBody>
      </p:sp>
      <p:sp>
        <p:nvSpPr>
          <p:cNvPr id="15" name="Google Shape;135;p25">
            <a:extLst>
              <a:ext uri="{FF2B5EF4-FFF2-40B4-BE49-F238E27FC236}">
                <a16:creationId xmlns:a16="http://schemas.microsoft.com/office/drawing/2014/main" id="{2576B074-8C3F-4220-8E29-55E8C9DEE894}"/>
              </a:ext>
            </a:extLst>
          </p:cNvPr>
          <p:cNvSpPr/>
          <p:nvPr/>
        </p:nvSpPr>
        <p:spPr>
          <a:xfrm rot="5400000" flipH="1">
            <a:off x="7807696" y="3807196"/>
            <a:ext cx="117770" cy="255483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6D972C44-7C57-4035-BE83-9211FF01D56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895444" y="1007214"/>
            <a:ext cx="3917576" cy="1834974"/>
          </a:xfrm>
          <a:prstGeom prst="rect">
            <a:avLst/>
          </a:prstGeom>
        </p:spPr>
      </p:pic>
      <p:sp>
        <p:nvSpPr>
          <p:cNvPr id="17" name="Google Shape;133;p25">
            <a:extLst>
              <a:ext uri="{FF2B5EF4-FFF2-40B4-BE49-F238E27FC236}">
                <a16:creationId xmlns:a16="http://schemas.microsoft.com/office/drawing/2014/main" id="{92331BB4-036A-45AA-949E-C407A36BCD55}"/>
              </a:ext>
            </a:extLst>
          </p:cNvPr>
          <p:cNvSpPr txBox="1">
            <a:spLocks/>
          </p:cNvSpPr>
          <p:nvPr/>
        </p:nvSpPr>
        <p:spPr>
          <a:xfrm flipH="1">
            <a:off x="248005" y="3199829"/>
            <a:ext cx="8895993" cy="7046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pPr marL="171450" indent="-171450"/>
            <a:r>
              <a:rPr lang="it-IT" dirty="0"/>
              <a:t>Il grafico a sinistra ci mostra </a:t>
            </a:r>
            <a:r>
              <a:rPr lang="it-IT" b="1" dirty="0"/>
              <a:t>l’evoluzione dell’indice di determinazione </a:t>
            </a:r>
            <a:r>
              <a:rPr lang="it-IT" dirty="0"/>
              <a:t>multipla all’interno dei vari modelli presentati.</a:t>
            </a:r>
          </a:p>
          <a:p>
            <a:pPr marL="171450" indent="-171450"/>
            <a:r>
              <a:rPr lang="it-IT" dirty="0"/>
              <a:t>Il grafico a destra ci mostra </a:t>
            </a:r>
            <a:r>
              <a:rPr lang="it-IT" b="1" dirty="0"/>
              <a:t>l’evoluzione dell’RSS </a:t>
            </a:r>
            <a:r>
              <a:rPr lang="it-IT" dirty="0"/>
              <a:t>all’interno dei vari modelli presentati.</a:t>
            </a:r>
          </a:p>
          <a:p>
            <a:pPr marL="171450" indent="-171450"/>
            <a:endParaRPr lang="it-IT" dirty="0"/>
          </a:p>
          <a:p>
            <a:pPr marL="0" indent="0">
              <a:buFont typeface="Catamaran Light"/>
              <a:buNone/>
            </a:pPr>
            <a:endParaRPr lang="it-IT" dirty="0"/>
          </a:p>
          <a:p>
            <a:pPr marL="0" indent="0">
              <a:buFont typeface="Catamaran Light"/>
              <a:buNone/>
            </a:pPr>
            <a:endParaRPr lang="it-IT" dirty="0"/>
          </a:p>
          <a:p>
            <a:pPr marL="0" indent="0">
              <a:spcBef>
                <a:spcPts val="1600"/>
              </a:spcBef>
              <a:spcAft>
                <a:spcPts val="1600"/>
              </a:spcAft>
              <a:buFont typeface="Catamaran Light"/>
              <a:buNone/>
            </a:pPr>
            <a:endParaRPr lang="it-IT" dirty="0"/>
          </a:p>
        </p:txBody>
      </p:sp>
      <p:pic>
        <p:nvPicPr>
          <p:cNvPr id="19" name="Immagine 18">
            <a:extLst>
              <a:ext uri="{FF2B5EF4-FFF2-40B4-BE49-F238E27FC236}">
                <a16:creationId xmlns:a16="http://schemas.microsoft.com/office/drawing/2014/main" id="{DF2E4198-1A7E-4821-9490-9101E0D4ED6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34669" y="1007213"/>
            <a:ext cx="3917576" cy="1834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1527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5"/>
          <p:cNvSpPr txBox="1">
            <a:spLocks noGrp="1"/>
          </p:cNvSpPr>
          <p:nvPr>
            <p:ph type="ctrTitle"/>
          </p:nvPr>
        </p:nvSpPr>
        <p:spPr>
          <a:xfrm rot="5400000">
            <a:off x="6603595" y="2025637"/>
            <a:ext cx="3481200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Analisi del risultato</a:t>
            </a:r>
            <a:endParaRPr dirty="0"/>
          </a:p>
        </p:txBody>
      </p:sp>
      <p:sp>
        <p:nvSpPr>
          <p:cNvPr id="134" name="Google Shape;134;p25"/>
          <p:cNvSpPr/>
          <p:nvPr/>
        </p:nvSpPr>
        <p:spPr>
          <a:xfrm rot="-5400000" flipH="1">
            <a:off x="82950" y="-82950"/>
            <a:ext cx="548400" cy="7143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25"/>
          <p:cNvSpPr/>
          <p:nvPr/>
        </p:nvSpPr>
        <p:spPr>
          <a:xfrm rot="-5400000" flipH="1">
            <a:off x="7398225" y="3397650"/>
            <a:ext cx="891300" cy="26004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" name="Google Shape;4068;p57">
            <a:extLst>
              <a:ext uri="{FF2B5EF4-FFF2-40B4-BE49-F238E27FC236}">
                <a16:creationId xmlns:a16="http://schemas.microsoft.com/office/drawing/2014/main" id="{8929AA85-BCB2-4C4B-8C67-C087F1409F70}"/>
              </a:ext>
            </a:extLst>
          </p:cNvPr>
          <p:cNvGrpSpPr/>
          <p:nvPr/>
        </p:nvGrpSpPr>
        <p:grpSpPr>
          <a:xfrm>
            <a:off x="714300" y="921783"/>
            <a:ext cx="344065" cy="368644"/>
            <a:chOff x="4149138" y="4121151"/>
            <a:chExt cx="344065" cy="368644"/>
          </a:xfrm>
        </p:grpSpPr>
        <p:sp>
          <p:nvSpPr>
            <p:cNvPr id="23" name="Google Shape;4069;p57">
              <a:extLst>
                <a:ext uri="{FF2B5EF4-FFF2-40B4-BE49-F238E27FC236}">
                  <a16:creationId xmlns:a16="http://schemas.microsoft.com/office/drawing/2014/main" id="{186A9A89-560C-43F1-B30A-6622733F7767}"/>
                </a:ext>
              </a:extLst>
            </p:cNvPr>
            <p:cNvSpPr/>
            <p:nvPr/>
          </p:nvSpPr>
          <p:spPr>
            <a:xfrm>
              <a:off x="4205853" y="4182724"/>
              <a:ext cx="225746" cy="307071"/>
            </a:xfrm>
            <a:custGeom>
              <a:avLst/>
              <a:gdLst/>
              <a:ahLst/>
              <a:cxnLst/>
              <a:rect l="l" t="t" r="r" b="b"/>
              <a:pathLst>
                <a:path w="7109" h="9670" extrusionOk="0">
                  <a:moveTo>
                    <a:pt x="3643" y="359"/>
                  </a:moveTo>
                  <a:cubicBezTo>
                    <a:pt x="4417" y="359"/>
                    <a:pt x="5132" y="645"/>
                    <a:pt x="5703" y="1157"/>
                  </a:cubicBezTo>
                  <a:cubicBezTo>
                    <a:pt x="6358" y="1752"/>
                    <a:pt x="6751" y="2597"/>
                    <a:pt x="6751" y="3478"/>
                  </a:cubicBezTo>
                  <a:cubicBezTo>
                    <a:pt x="6739" y="4074"/>
                    <a:pt x="6572" y="4669"/>
                    <a:pt x="6251" y="5157"/>
                  </a:cubicBezTo>
                  <a:cubicBezTo>
                    <a:pt x="5929" y="5645"/>
                    <a:pt x="5489" y="6038"/>
                    <a:pt x="4953" y="6288"/>
                  </a:cubicBezTo>
                  <a:cubicBezTo>
                    <a:pt x="4620" y="6431"/>
                    <a:pt x="4417" y="6776"/>
                    <a:pt x="4417" y="7146"/>
                  </a:cubicBezTo>
                  <a:lnTo>
                    <a:pt x="4417" y="7360"/>
                  </a:lnTo>
                  <a:lnTo>
                    <a:pt x="2834" y="7360"/>
                  </a:lnTo>
                  <a:lnTo>
                    <a:pt x="2834" y="7146"/>
                  </a:lnTo>
                  <a:cubicBezTo>
                    <a:pt x="2834" y="6776"/>
                    <a:pt x="2631" y="6455"/>
                    <a:pt x="2298" y="6288"/>
                  </a:cubicBezTo>
                  <a:cubicBezTo>
                    <a:pt x="1084" y="5705"/>
                    <a:pt x="381" y="4407"/>
                    <a:pt x="548" y="3074"/>
                  </a:cubicBezTo>
                  <a:cubicBezTo>
                    <a:pt x="726" y="1669"/>
                    <a:pt x="1869" y="526"/>
                    <a:pt x="3286" y="383"/>
                  </a:cubicBezTo>
                  <a:cubicBezTo>
                    <a:pt x="3405" y="359"/>
                    <a:pt x="3524" y="359"/>
                    <a:pt x="3643" y="359"/>
                  </a:cubicBezTo>
                  <a:close/>
                  <a:moveTo>
                    <a:pt x="4417" y="7729"/>
                  </a:moveTo>
                  <a:lnTo>
                    <a:pt x="4417" y="8324"/>
                  </a:lnTo>
                  <a:cubicBezTo>
                    <a:pt x="4417" y="8443"/>
                    <a:pt x="4322" y="8539"/>
                    <a:pt x="4203" y="8539"/>
                  </a:cubicBezTo>
                  <a:lnTo>
                    <a:pt x="3048" y="8539"/>
                  </a:lnTo>
                  <a:cubicBezTo>
                    <a:pt x="2929" y="8539"/>
                    <a:pt x="2834" y="8443"/>
                    <a:pt x="2834" y="8324"/>
                  </a:cubicBezTo>
                  <a:lnTo>
                    <a:pt x="2834" y="7729"/>
                  </a:lnTo>
                  <a:close/>
                  <a:moveTo>
                    <a:pt x="4024" y="8896"/>
                  </a:moveTo>
                  <a:lnTo>
                    <a:pt x="4024" y="9098"/>
                  </a:lnTo>
                  <a:cubicBezTo>
                    <a:pt x="4024" y="9217"/>
                    <a:pt x="3941" y="9313"/>
                    <a:pt x="3822" y="9313"/>
                  </a:cubicBezTo>
                  <a:lnTo>
                    <a:pt x="3429" y="9313"/>
                  </a:lnTo>
                  <a:cubicBezTo>
                    <a:pt x="3310" y="9313"/>
                    <a:pt x="3227" y="9217"/>
                    <a:pt x="3227" y="9098"/>
                  </a:cubicBezTo>
                  <a:lnTo>
                    <a:pt x="3227" y="8896"/>
                  </a:lnTo>
                  <a:close/>
                  <a:moveTo>
                    <a:pt x="3658" y="1"/>
                  </a:moveTo>
                  <a:cubicBezTo>
                    <a:pt x="3519" y="1"/>
                    <a:pt x="3379" y="9"/>
                    <a:pt x="3239" y="26"/>
                  </a:cubicBezTo>
                  <a:cubicBezTo>
                    <a:pt x="1667" y="204"/>
                    <a:pt x="381" y="1466"/>
                    <a:pt x="191" y="3026"/>
                  </a:cubicBezTo>
                  <a:cubicBezTo>
                    <a:pt x="0" y="4526"/>
                    <a:pt x="786" y="5979"/>
                    <a:pt x="2155" y="6610"/>
                  </a:cubicBezTo>
                  <a:cubicBezTo>
                    <a:pt x="2358" y="6705"/>
                    <a:pt x="2477" y="6931"/>
                    <a:pt x="2477" y="7146"/>
                  </a:cubicBezTo>
                  <a:lnTo>
                    <a:pt x="2477" y="8324"/>
                  </a:lnTo>
                  <a:cubicBezTo>
                    <a:pt x="2477" y="8574"/>
                    <a:pt x="2643" y="8789"/>
                    <a:pt x="2870" y="8860"/>
                  </a:cubicBezTo>
                  <a:lnTo>
                    <a:pt x="2870" y="9098"/>
                  </a:lnTo>
                  <a:cubicBezTo>
                    <a:pt x="2870" y="9408"/>
                    <a:pt x="3120" y="9670"/>
                    <a:pt x="3429" y="9670"/>
                  </a:cubicBezTo>
                  <a:lnTo>
                    <a:pt x="3822" y="9670"/>
                  </a:lnTo>
                  <a:cubicBezTo>
                    <a:pt x="4132" y="9670"/>
                    <a:pt x="4382" y="9408"/>
                    <a:pt x="4382" y="9098"/>
                  </a:cubicBezTo>
                  <a:lnTo>
                    <a:pt x="4382" y="8860"/>
                  </a:lnTo>
                  <a:cubicBezTo>
                    <a:pt x="4608" y="8789"/>
                    <a:pt x="4775" y="8574"/>
                    <a:pt x="4775" y="8324"/>
                  </a:cubicBezTo>
                  <a:lnTo>
                    <a:pt x="4775" y="7146"/>
                  </a:lnTo>
                  <a:cubicBezTo>
                    <a:pt x="4775" y="6931"/>
                    <a:pt x="4906" y="6717"/>
                    <a:pt x="5096" y="6610"/>
                  </a:cubicBezTo>
                  <a:cubicBezTo>
                    <a:pt x="5691" y="6336"/>
                    <a:pt x="6191" y="5895"/>
                    <a:pt x="6549" y="5348"/>
                  </a:cubicBezTo>
                  <a:cubicBezTo>
                    <a:pt x="6906" y="4788"/>
                    <a:pt x="7096" y="4133"/>
                    <a:pt x="7096" y="3455"/>
                  </a:cubicBezTo>
                  <a:cubicBezTo>
                    <a:pt x="7108" y="2490"/>
                    <a:pt x="6680" y="1538"/>
                    <a:pt x="5953" y="883"/>
                  </a:cubicBezTo>
                  <a:cubicBezTo>
                    <a:pt x="5309" y="310"/>
                    <a:pt x="4506" y="1"/>
                    <a:pt x="365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4070;p57">
              <a:extLst>
                <a:ext uri="{FF2B5EF4-FFF2-40B4-BE49-F238E27FC236}">
                  <a16:creationId xmlns:a16="http://schemas.microsoft.com/office/drawing/2014/main" id="{DE4D9076-C210-41BB-A407-5E8DA5686ADD}"/>
                </a:ext>
              </a:extLst>
            </p:cNvPr>
            <p:cNvSpPr/>
            <p:nvPr/>
          </p:nvSpPr>
          <p:spPr>
            <a:xfrm>
              <a:off x="4444777" y="4287484"/>
              <a:ext cx="48426" cy="11400"/>
            </a:xfrm>
            <a:custGeom>
              <a:avLst/>
              <a:gdLst/>
              <a:ahLst/>
              <a:cxnLst/>
              <a:rect l="l" t="t" r="r" b="b"/>
              <a:pathLst>
                <a:path w="1525" h="359" extrusionOk="0">
                  <a:moveTo>
                    <a:pt x="180" y="1"/>
                  </a:moveTo>
                  <a:cubicBezTo>
                    <a:pt x="72" y="1"/>
                    <a:pt x="1" y="72"/>
                    <a:pt x="1" y="179"/>
                  </a:cubicBezTo>
                  <a:cubicBezTo>
                    <a:pt x="1" y="275"/>
                    <a:pt x="72" y="358"/>
                    <a:pt x="180" y="358"/>
                  </a:cubicBezTo>
                  <a:lnTo>
                    <a:pt x="1346" y="358"/>
                  </a:lnTo>
                  <a:cubicBezTo>
                    <a:pt x="1442" y="358"/>
                    <a:pt x="1525" y="275"/>
                    <a:pt x="1525" y="179"/>
                  </a:cubicBezTo>
                  <a:cubicBezTo>
                    <a:pt x="1525" y="72"/>
                    <a:pt x="1430" y="1"/>
                    <a:pt x="134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4071;p57">
              <a:extLst>
                <a:ext uri="{FF2B5EF4-FFF2-40B4-BE49-F238E27FC236}">
                  <a16:creationId xmlns:a16="http://schemas.microsoft.com/office/drawing/2014/main" id="{6BE665B2-C1B1-445D-AEB6-CA0B86AEAC4A}"/>
                </a:ext>
              </a:extLst>
            </p:cNvPr>
            <p:cNvSpPr/>
            <p:nvPr/>
          </p:nvSpPr>
          <p:spPr>
            <a:xfrm>
              <a:off x="4149138" y="4287484"/>
              <a:ext cx="48426" cy="11400"/>
            </a:xfrm>
            <a:custGeom>
              <a:avLst/>
              <a:gdLst/>
              <a:ahLst/>
              <a:cxnLst/>
              <a:rect l="l" t="t" r="r" b="b"/>
              <a:pathLst>
                <a:path w="1525" h="359" extrusionOk="0">
                  <a:moveTo>
                    <a:pt x="179" y="1"/>
                  </a:moveTo>
                  <a:cubicBezTo>
                    <a:pt x="72" y="1"/>
                    <a:pt x="0" y="72"/>
                    <a:pt x="0" y="179"/>
                  </a:cubicBezTo>
                  <a:cubicBezTo>
                    <a:pt x="0" y="275"/>
                    <a:pt x="72" y="358"/>
                    <a:pt x="179" y="358"/>
                  </a:cubicBezTo>
                  <a:lnTo>
                    <a:pt x="1334" y="358"/>
                  </a:lnTo>
                  <a:cubicBezTo>
                    <a:pt x="1441" y="358"/>
                    <a:pt x="1512" y="275"/>
                    <a:pt x="1512" y="179"/>
                  </a:cubicBezTo>
                  <a:cubicBezTo>
                    <a:pt x="1524" y="72"/>
                    <a:pt x="1441" y="1"/>
                    <a:pt x="133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4072;p57">
              <a:extLst>
                <a:ext uri="{FF2B5EF4-FFF2-40B4-BE49-F238E27FC236}">
                  <a16:creationId xmlns:a16="http://schemas.microsoft.com/office/drawing/2014/main" id="{76D5CD10-E2CC-4DE9-8268-4542AC525821}"/>
                </a:ext>
              </a:extLst>
            </p:cNvPr>
            <p:cNvSpPr/>
            <p:nvPr/>
          </p:nvSpPr>
          <p:spPr>
            <a:xfrm>
              <a:off x="4315471" y="4121151"/>
              <a:ext cx="11400" cy="48045"/>
            </a:xfrm>
            <a:custGeom>
              <a:avLst/>
              <a:gdLst/>
              <a:ahLst/>
              <a:cxnLst/>
              <a:rect l="l" t="t" r="r" b="b"/>
              <a:pathLst>
                <a:path w="359" h="1513" extrusionOk="0">
                  <a:moveTo>
                    <a:pt x="180" y="0"/>
                  </a:moveTo>
                  <a:cubicBezTo>
                    <a:pt x="72" y="0"/>
                    <a:pt x="1" y="72"/>
                    <a:pt x="1" y="179"/>
                  </a:cubicBezTo>
                  <a:lnTo>
                    <a:pt x="1" y="1334"/>
                  </a:lnTo>
                  <a:cubicBezTo>
                    <a:pt x="1" y="1441"/>
                    <a:pt x="72" y="1512"/>
                    <a:pt x="180" y="1512"/>
                  </a:cubicBezTo>
                  <a:cubicBezTo>
                    <a:pt x="275" y="1512"/>
                    <a:pt x="358" y="1441"/>
                    <a:pt x="358" y="1334"/>
                  </a:cubicBezTo>
                  <a:lnTo>
                    <a:pt x="358" y="179"/>
                  </a:lnTo>
                  <a:cubicBezTo>
                    <a:pt x="358" y="72"/>
                    <a:pt x="275" y="0"/>
                    <a:pt x="18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4073;p57">
              <a:extLst>
                <a:ext uri="{FF2B5EF4-FFF2-40B4-BE49-F238E27FC236}">
                  <a16:creationId xmlns:a16="http://schemas.microsoft.com/office/drawing/2014/main" id="{44CF0CB2-D0E6-482D-91DB-50D4B98E3B95}"/>
                </a:ext>
              </a:extLst>
            </p:cNvPr>
            <p:cNvSpPr/>
            <p:nvPr/>
          </p:nvSpPr>
          <p:spPr>
            <a:xfrm>
              <a:off x="4378632" y="4159575"/>
              <a:ext cx="22705" cy="27754"/>
            </a:xfrm>
            <a:custGeom>
              <a:avLst/>
              <a:gdLst/>
              <a:ahLst/>
              <a:cxnLst/>
              <a:rect l="l" t="t" r="r" b="b"/>
              <a:pathLst>
                <a:path w="715" h="874" extrusionOk="0">
                  <a:moveTo>
                    <a:pt x="513" y="0"/>
                  </a:moveTo>
                  <a:cubicBezTo>
                    <a:pt x="451" y="0"/>
                    <a:pt x="387" y="27"/>
                    <a:pt x="346" y="76"/>
                  </a:cubicBezTo>
                  <a:lnTo>
                    <a:pt x="48" y="588"/>
                  </a:lnTo>
                  <a:cubicBezTo>
                    <a:pt x="0" y="671"/>
                    <a:pt x="24" y="778"/>
                    <a:pt x="107" y="838"/>
                  </a:cubicBezTo>
                  <a:cubicBezTo>
                    <a:pt x="131" y="850"/>
                    <a:pt x="167" y="874"/>
                    <a:pt x="191" y="874"/>
                  </a:cubicBezTo>
                  <a:cubicBezTo>
                    <a:pt x="250" y="874"/>
                    <a:pt x="310" y="838"/>
                    <a:pt x="358" y="778"/>
                  </a:cubicBezTo>
                  <a:lnTo>
                    <a:pt x="655" y="278"/>
                  </a:lnTo>
                  <a:cubicBezTo>
                    <a:pt x="715" y="171"/>
                    <a:pt x="691" y="64"/>
                    <a:pt x="596" y="16"/>
                  </a:cubicBezTo>
                  <a:cubicBezTo>
                    <a:pt x="570" y="5"/>
                    <a:pt x="542" y="0"/>
                    <a:pt x="51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4074;p57">
              <a:extLst>
                <a:ext uri="{FF2B5EF4-FFF2-40B4-BE49-F238E27FC236}">
                  <a16:creationId xmlns:a16="http://schemas.microsoft.com/office/drawing/2014/main" id="{1CD07760-8D51-44D9-AD4D-E07B7C6BBCAE}"/>
                </a:ext>
              </a:extLst>
            </p:cNvPr>
            <p:cNvSpPr/>
            <p:nvPr/>
          </p:nvSpPr>
          <p:spPr>
            <a:xfrm>
              <a:off x="4240243" y="4399103"/>
              <a:ext cx="22705" cy="27563"/>
            </a:xfrm>
            <a:custGeom>
              <a:avLst/>
              <a:gdLst/>
              <a:ahLst/>
              <a:cxnLst/>
              <a:rect l="l" t="t" r="r" b="b"/>
              <a:pathLst>
                <a:path w="715" h="868" extrusionOk="0">
                  <a:moveTo>
                    <a:pt x="507" y="0"/>
                  </a:moveTo>
                  <a:cubicBezTo>
                    <a:pt x="444" y="0"/>
                    <a:pt x="387" y="33"/>
                    <a:pt x="346" y="82"/>
                  </a:cubicBezTo>
                  <a:lnTo>
                    <a:pt x="48" y="594"/>
                  </a:lnTo>
                  <a:cubicBezTo>
                    <a:pt x="1" y="677"/>
                    <a:pt x="24" y="784"/>
                    <a:pt x="108" y="844"/>
                  </a:cubicBezTo>
                  <a:cubicBezTo>
                    <a:pt x="132" y="855"/>
                    <a:pt x="155" y="867"/>
                    <a:pt x="191" y="867"/>
                  </a:cubicBezTo>
                  <a:cubicBezTo>
                    <a:pt x="251" y="867"/>
                    <a:pt x="310" y="844"/>
                    <a:pt x="358" y="784"/>
                  </a:cubicBezTo>
                  <a:lnTo>
                    <a:pt x="655" y="272"/>
                  </a:lnTo>
                  <a:cubicBezTo>
                    <a:pt x="715" y="189"/>
                    <a:pt x="679" y="82"/>
                    <a:pt x="596" y="22"/>
                  </a:cubicBezTo>
                  <a:cubicBezTo>
                    <a:pt x="566" y="7"/>
                    <a:pt x="536" y="0"/>
                    <a:pt x="50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4075;p57">
              <a:extLst>
                <a:ext uri="{FF2B5EF4-FFF2-40B4-BE49-F238E27FC236}">
                  <a16:creationId xmlns:a16="http://schemas.microsoft.com/office/drawing/2014/main" id="{B66B580A-1E65-4C65-9CB2-1CC907977353}"/>
                </a:ext>
              </a:extLst>
            </p:cNvPr>
            <p:cNvSpPr/>
            <p:nvPr/>
          </p:nvSpPr>
          <p:spPr>
            <a:xfrm>
              <a:off x="4240243" y="4159130"/>
              <a:ext cx="22705" cy="28198"/>
            </a:xfrm>
            <a:custGeom>
              <a:avLst/>
              <a:gdLst/>
              <a:ahLst/>
              <a:cxnLst/>
              <a:rect l="l" t="t" r="r" b="b"/>
              <a:pathLst>
                <a:path w="715" h="888" extrusionOk="0">
                  <a:moveTo>
                    <a:pt x="213" y="1"/>
                  </a:moveTo>
                  <a:cubicBezTo>
                    <a:pt x="181" y="1"/>
                    <a:pt x="148" y="10"/>
                    <a:pt x="120" y="30"/>
                  </a:cubicBezTo>
                  <a:cubicBezTo>
                    <a:pt x="24" y="78"/>
                    <a:pt x="1" y="197"/>
                    <a:pt x="60" y="292"/>
                  </a:cubicBezTo>
                  <a:lnTo>
                    <a:pt x="358" y="792"/>
                  </a:lnTo>
                  <a:cubicBezTo>
                    <a:pt x="382" y="852"/>
                    <a:pt x="441" y="888"/>
                    <a:pt x="525" y="888"/>
                  </a:cubicBezTo>
                  <a:cubicBezTo>
                    <a:pt x="548" y="888"/>
                    <a:pt x="584" y="864"/>
                    <a:pt x="608" y="852"/>
                  </a:cubicBezTo>
                  <a:cubicBezTo>
                    <a:pt x="679" y="792"/>
                    <a:pt x="715" y="685"/>
                    <a:pt x="667" y="602"/>
                  </a:cubicBezTo>
                  <a:lnTo>
                    <a:pt x="370" y="90"/>
                  </a:lnTo>
                  <a:cubicBezTo>
                    <a:pt x="338" y="35"/>
                    <a:pt x="276" y="1"/>
                    <a:pt x="21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4076;p57">
              <a:extLst>
                <a:ext uri="{FF2B5EF4-FFF2-40B4-BE49-F238E27FC236}">
                  <a16:creationId xmlns:a16="http://schemas.microsoft.com/office/drawing/2014/main" id="{672557C5-5E21-4D40-A23D-FBDC0D625700}"/>
                </a:ext>
              </a:extLst>
            </p:cNvPr>
            <p:cNvSpPr/>
            <p:nvPr/>
          </p:nvSpPr>
          <p:spPr>
            <a:xfrm>
              <a:off x="4378632" y="4399230"/>
              <a:ext cx="22705" cy="28198"/>
            </a:xfrm>
            <a:custGeom>
              <a:avLst/>
              <a:gdLst/>
              <a:ahLst/>
              <a:cxnLst/>
              <a:rect l="l" t="t" r="r" b="b"/>
              <a:pathLst>
                <a:path w="715" h="888" extrusionOk="0">
                  <a:moveTo>
                    <a:pt x="221" y="0"/>
                  </a:moveTo>
                  <a:cubicBezTo>
                    <a:pt x="187" y="0"/>
                    <a:pt x="152" y="10"/>
                    <a:pt x="119" y="30"/>
                  </a:cubicBezTo>
                  <a:cubicBezTo>
                    <a:pt x="24" y="78"/>
                    <a:pt x="0" y="197"/>
                    <a:pt x="60" y="292"/>
                  </a:cubicBezTo>
                  <a:lnTo>
                    <a:pt x="358" y="792"/>
                  </a:lnTo>
                  <a:cubicBezTo>
                    <a:pt x="393" y="851"/>
                    <a:pt x="453" y="887"/>
                    <a:pt x="524" y="887"/>
                  </a:cubicBezTo>
                  <a:cubicBezTo>
                    <a:pt x="548" y="887"/>
                    <a:pt x="584" y="863"/>
                    <a:pt x="608" y="851"/>
                  </a:cubicBezTo>
                  <a:cubicBezTo>
                    <a:pt x="691" y="792"/>
                    <a:pt x="715" y="673"/>
                    <a:pt x="667" y="601"/>
                  </a:cubicBezTo>
                  <a:lnTo>
                    <a:pt x="369" y="89"/>
                  </a:lnTo>
                  <a:cubicBezTo>
                    <a:pt x="346" y="35"/>
                    <a:pt x="286" y="0"/>
                    <a:pt x="22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4077;p57">
              <a:extLst>
                <a:ext uri="{FF2B5EF4-FFF2-40B4-BE49-F238E27FC236}">
                  <a16:creationId xmlns:a16="http://schemas.microsoft.com/office/drawing/2014/main" id="{CC47E5B4-CED4-4FCA-9CA1-A0B3F66F57FA}"/>
                </a:ext>
              </a:extLst>
            </p:cNvPr>
            <p:cNvSpPr/>
            <p:nvPr/>
          </p:nvSpPr>
          <p:spPr>
            <a:xfrm>
              <a:off x="4426264" y="4351851"/>
              <a:ext cx="29532" cy="21117"/>
            </a:xfrm>
            <a:custGeom>
              <a:avLst/>
              <a:gdLst/>
              <a:ahLst/>
              <a:cxnLst/>
              <a:rect l="l" t="t" r="r" b="b"/>
              <a:pathLst>
                <a:path w="930" h="665" extrusionOk="0">
                  <a:moveTo>
                    <a:pt x="215" y="0"/>
                  </a:moveTo>
                  <a:cubicBezTo>
                    <a:pt x="152" y="0"/>
                    <a:pt x="89" y="32"/>
                    <a:pt x="48" y="81"/>
                  </a:cubicBezTo>
                  <a:cubicBezTo>
                    <a:pt x="1" y="177"/>
                    <a:pt x="36" y="272"/>
                    <a:pt x="108" y="331"/>
                  </a:cubicBezTo>
                  <a:lnTo>
                    <a:pt x="608" y="629"/>
                  </a:lnTo>
                  <a:cubicBezTo>
                    <a:pt x="643" y="653"/>
                    <a:pt x="667" y="665"/>
                    <a:pt x="703" y="665"/>
                  </a:cubicBezTo>
                  <a:cubicBezTo>
                    <a:pt x="763" y="665"/>
                    <a:pt x="822" y="629"/>
                    <a:pt x="870" y="569"/>
                  </a:cubicBezTo>
                  <a:cubicBezTo>
                    <a:pt x="929" y="486"/>
                    <a:pt x="893" y="367"/>
                    <a:pt x="810" y="319"/>
                  </a:cubicBezTo>
                  <a:lnTo>
                    <a:pt x="298" y="22"/>
                  </a:lnTo>
                  <a:cubicBezTo>
                    <a:pt x="272" y="7"/>
                    <a:pt x="244" y="0"/>
                    <a:pt x="21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4078;p57">
              <a:extLst>
                <a:ext uri="{FF2B5EF4-FFF2-40B4-BE49-F238E27FC236}">
                  <a16:creationId xmlns:a16="http://schemas.microsoft.com/office/drawing/2014/main" id="{1944603F-2266-47B9-AE94-DBB898034FCF}"/>
                </a:ext>
              </a:extLst>
            </p:cNvPr>
            <p:cNvSpPr/>
            <p:nvPr/>
          </p:nvSpPr>
          <p:spPr>
            <a:xfrm>
              <a:off x="4186196" y="4213463"/>
              <a:ext cx="29500" cy="21117"/>
            </a:xfrm>
            <a:custGeom>
              <a:avLst/>
              <a:gdLst/>
              <a:ahLst/>
              <a:cxnLst/>
              <a:rect l="l" t="t" r="r" b="b"/>
              <a:pathLst>
                <a:path w="929" h="665" extrusionOk="0">
                  <a:moveTo>
                    <a:pt x="214" y="0"/>
                  </a:moveTo>
                  <a:cubicBezTo>
                    <a:pt x="152" y="0"/>
                    <a:pt x="89" y="33"/>
                    <a:pt x="48" y="82"/>
                  </a:cubicBezTo>
                  <a:cubicBezTo>
                    <a:pt x="0" y="165"/>
                    <a:pt x="36" y="272"/>
                    <a:pt x="107" y="332"/>
                  </a:cubicBezTo>
                  <a:lnTo>
                    <a:pt x="619" y="629"/>
                  </a:lnTo>
                  <a:cubicBezTo>
                    <a:pt x="643" y="641"/>
                    <a:pt x="667" y="665"/>
                    <a:pt x="703" y="665"/>
                  </a:cubicBezTo>
                  <a:cubicBezTo>
                    <a:pt x="762" y="665"/>
                    <a:pt x="822" y="629"/>
                    <a:pt x="869" y="570"/>
                  </a:cubicBezTo>
                  <a:cubicBezTo>
                    <a:pt x="929" y="463"/>
                    <a:pt x="893" y="367"/>
                    <a:pt x="810" y="320"/>
                  </a:cubicBezTo>
                  <a:lnTo>
                    <a:pt x="298" y="22"/>
                  </a:lnTo>
                  <a:cubicBezTo>
                    <a:pt x="272" y="7"/>
                    <a:pt x="243" y="0"/>
                    <a:pt x="21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4079;p57">
              <a:extLst>
                <a:ext uri="{FF2B5EF4-FFF2-40B4-BE49-F238E27FC236}">
                  <a16:creationId xmlns:a16="http://schemas.microsoft.com/office/drawing/2014/main" id="{9FC20570-7704-472C-88D7-BD28F79AB312}"/>
                </a:ext>
              </a:extLst>
            </p:cNvPr>
            <p:cNvSpPr/>
            <p:nvPr/>
          </p:nvSpPr>
          <p:spPr>
            <a:xfrm>
              <a:off x="4425883" y="4213590"/>
              <a:ext cx="29913" cy="21371"/>
            </a:xfrm>
            <a:custGeom>
              <a:avLst/>
              <a:gdLst/>
              <a:ahLst/>
              <a:cxnLst/>
              <a:rect l="l" t="t" r="r" b="b"/>
              <a:pathLst>
                <a:path w="942" h="673" extrusionOk="0">
                  <a:moveTo>
                    <a:pt x="725" y="0"/>
                  </a:moveTo>
                  <a:cubicBezTo>
                    <a:pt x="693" y="0"/>
                    <a:pt x="660" y="10"/>
                    <a:pt x="632" y="30"/>
                  </a:cubicBezTo>
                  <a:lnTo>
                    <a:pt x="120" y="328"/>
                  </a:lnTo>
                  <a:cubicBezTo>
                    <a:pt x="36" y="375"/>
                    <a:pt x="1" y="494"/>
                    <a:pt x="60" y="578"/>
                  </a:cubicBezTo>
                  <a:cubicBezTo>
                    <a:pt x="96" y="637"/>
                    <a:pt x="155" y="673"/>
                    <a:pt x="227" y="673"/>
                  </a:cubicBezTo>
                  <a:cubicBezTo>
                    <a:pt x="251" y="673"/>
                    <a:pt x="286" y="661"/>
                    <a:pt x="310" y="637"/>
                  </a:cubicBezTo>
                  <a:lnTo>
                    <a:pt x="822" y="340"/>
                  </a:lnTo>
                  <a:cubicBezTo>
                    <a:pt x="905" y="280"/>
                    <a:pt x="941" y="161"/>
                    <a:pt x="882" y="89"/>
                  </a:cubicBezTo>
                  <a:cubicBezTo>
                    <a:pt x="850" y="35"/>
                    <a:pt x="788" y="0"/>
                    <a:pt x="72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4080;p57">
              <a:extLst>
                <a:ext uri="{FF2B5EF4-FFF2-40B4-BE49-F238E27FC236}">
                  <a16:creationId xmlns:a16="http://schemas.microsoft.com/office/drawing/2014/main" id="{2A6E570B-028B-4A47-A4DE-11B0A17AB2C2}"/>
                </a:ext>
              </a:extLst>
            </p:cNvPr>
            <p:cNvSpPr/>
            <p:nvPr/>
          </p:nvSpPr>
          <p:spPr>
            <a:xfrm>
              <a:off x="4186196" y="4351978"/>
              <a:ext cx="29500" cy="21371"/>
            </a:xfrm>
            <a:custGeom>
              <a:avLst/>
              <a:gdLst/>
              <a:ahLst/>
              <a:cxnLst/>
              <a:rect l="l" t="t" r="r" b="b"/>
              <a:pathLst>
                <a:path w="929" h="673" extrusionOk="0">
                  <a:moveTo>
                    <a:pt x="725" y="0"/>
                  </a:moveTo>
                  <a:cubicBezTo>
                    <a:pt x="692" y="0"/>
                    <a:pt x="660" y="9"/>
                    <a:pt x="631" y="30"/>
                  </a:cubicBezTo>
                  <a:lnTo>
                    <a:pt x="119" y="327"/>
                  </a:lnTo>
                  <a:cubicBezTo>
                    <a:pt x="36" y="375"/>
                    <a:pt x="0" y="494"/>
                    <a:pt x="60" y="589"/>
                  </a:cubicBezTo>
                  <a:cubicBezTo>
                    <a:pt x="95" y="649"/>
                    <a:pt x="155" y="673"/>
                    <a:pt x="226" y="673"/>
                  </a:cubicBezTo>
                  <a:cubicBezTo>
                    <a:pt x="262" y="673"/>
                    <a:pt x="286" y="661"/>
                    <a:pt x="322" y="649"/>
                  </a:cubicBezTo>
                  <a:lnTo>
                    <a:pt x="822" y="351"/>
                  </a:lnTo>
                  <a:cubicBezTo>
                    <a:pt x="893" y="292"/>
                    <a:pt x="929" y="173"/>
                    <a:pt x="881" y="89"/>
                  </a:cubicBezTo>
                  <a:cubicBezTo>
                    <a:pt x="850" y="34"/>
                    <a:pt x="787" y="0"/>
                    <a:pt x="72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" name="Connettore diritto 2">
            <a:extLst>
              <a:ext uri="{FF2B5EF4-FFF2-40B4-BE49-F238E27FC236}">
                <a16:creationId xmlns:a16="http://schemas.microsoft.com/office/drawing/2014/main" id="{6BAC9190-F1BF-45EF-8512-A9BF8CC28C59}"/>
              </a:ext>
            </a:extLst>
          </p:cNvPr>
          <p:cNvCxnSpPr/>
          <p:nvPr/>
        </p:nvCxnSpPr>
        <p:spPr>
          <a:xfrm>
            <a:off x="1884770" y="3181674"/>
            <a:ext cx="371325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CB6AC4FD-6AF1-4DC6-A45B-7705797E4CED}"/>
              </a:ext>
            </a:extLst>
          </p:cNvPr>
          <p:cNvSpPr txBox="1"/>
          <p:nvPr/>
        </p:nvSpPr>
        <p:spPr>
          <a:xfrm>
            <a:off x="1089179" y="837906"/>
            <a:ext cx="655734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tx1"/>
                </a:solidFill>
              </a:rPr>
              <a:t>Il modello ottenuto esibisce un ottimo </a:t>
            </a:r>
            <a:r>
              <a:rPr lang="it-IT" b="1" dirty="0">
                <a:solidFill>
                  <a:schemeClr val="tx1"/>
                </a:solidFill>
              </a:rPr>
              <a:t>coefficiente di determinazione </a:t>
            </a:r>
            <a:r>
              <a:rPr lang="it-IT" dirty="0">
                <a:solidFill>
                  <a:schemeClr val="tx1"/>
                </a:solidFill>
              </a:rPr>
              <a:t>, pari infatti a: 0.7933, il che significa che </a:t>
            </a:r>
            <a:r>
              <a:rPr lang="it-IT" b="1" dirty="0">
                <a:solidFill>
                  <a:schemeClr val="tx1"/>
                </a:solidFill>
              </a:rPr>
              <a:t>ben interpreta </a:t>
            </a:r>
            <a:r>
              <a:rPr lang="it-IT" dirty="0">
                <a:solidFill>
                  <a:schemeClr val="tx1"/>
                </a:solidFill>
              </a:rPr>
              <a:t>il modello dei dati.</a:t>
            </a:r>
          </a:p>
          <a:p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CECEEBE7-B3D5-4148-86D3-3098724E41CD}"/>
              </a:ext>
            </a:extLst>
          </p:cNvPr>
          <p:cNvSpPr txBox="1"/>
          <p:nvPr/>
        </p:nvSpPr>
        <p:spPr>
          <a:xfrm>
            <a:off x="1089180" y="3381531"/>
            <a:ext cx="595707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tx1"/>
                </a:solidFill>
              </a:rPr>
              <a:t>Andiamo ora ad analizzare il modello ottenuto procedendo nell’analisi dei residui</a:t>
            </a:r>
          </a:p>
        </p:txBody>
      </p:sp>
      <p:grpSp>
        <p:nvGrpSpPr>
          <p:cNvPr id="40" name="Google Shape;4502;p58">
            <a:extLst>
              <a:ext uri="{FF2B5EF4-FFF2-40B4-BE49-F238E27FC236}">
                <a16:creationId xmlns:a16="http://schemas.microsoft.com/office/drawing/2014/main" id="{55F8FB68-4ED4-45AF-B388-1379E6DA7BBC}"/>
              </a:ext>
            </a:extLst>
          </p:cNvPr>
          <p:cNvGrpSpPr/>
          <p:nvPr/>
        </p:nvGrpSpPr>
        <p:grpSpPr>
          <a:xfrm>
            <a:off x="751358" y="3401326"/>
            <a:ext cx="320143" cy="392581"/>
            <a:chOff x="3086313" y="2877049"/>
            <a:chExt cx="320143" cy="392581"/>
          </a:xfrm>
        </p:grpSpPr>
        <p:sp>
          <p:nvSpPr>
            <p:cNvPr id="41" name="Google Shape;4503;p58">
              <a:extLst>
                <a:ext uri="{FF2B5EF4-FFF2-40B4-BE49-F238E27FC236}">
                  <a16:creationId xmlns:a16="http://schemas.microsoft.com/office/drawing/2014/main" id="{D991D132-3510-467B-BC1C-5146BE397C67}"/>
                </a:ext>
              </a:extLst>
            </p:cNvPr>
            <p:cNvSpPr/>
            <p:nvPr/>
          </p:nvSpPr>
          <p:spPr>
            <a:xfrm>
              <a:off x="3125749" y="2915371"/>
              <a:ext cx="240505" cy="354259"/>
            </a:xfrm>
            <a:custGeom>
              <a:avLst/>
              <a:gdLst/>
              <a:ahLst/>
              <a:cxnLst/>
              <a:rect l="l" t="t" r="r" b="b"/>
              <a:pathLst>
                <a:path w="7550" h="11121" extrusionOk="0">
                  <a:moveTo>
                    <a:pt x="3775" y="2929"/>
                  </a:moveTo>
                  <a:lnTo>
                    <a:pt x="3918" y="3120"/>
                  </a:lnTo>
                  <a:cubicBezTo>
                    <a:pt x="3871" y="3144"/>
                    <a:pt x="3823" y="3144"/>
                    <a:pt x="3775" y="3144"/>
                  </a:cubicBezTo>
                  <a:cubicBezTo>
                    <a:pt x="3740" y="3132"/>
                    <a:pt x="3692" y="3120"/>
                    <a:pt x="3644" y="3120"/>
                  </a:cubicBezTo>
                  <a:lnTo>
                    <a:pt x="3775" y="2929"/>
                  </a:lnTo>
                  <a:close/>
                  <a:moveTo>
                    <a:pt x="4168" y="3501"/>
                  </a:moveTo>
                  <a:lnTo>
                    <a:pt x="4299" y="3703"/>
                  </a:lnTo>
                  <a:cubicBezTo>
                    <a:pt x="4126" y="3751"/>
                    <a:pt x="3948" y="3775"/>
                    <a:pt x="3769" y="3775"/>
                  </a:cubicBezTo>
                  <a:cubicBezTo>
                    <a:pt x="3591" y="3775"/>
                    <a:pt x="3412" y="3751"/>
                    <a:pt x="3239" y="3703"/>
                  </a:cubicBezTo>
                  <a:lnTo>
                    <a:pt x="3382" y="3501"/>
                  </a:lnTo>
                  <a:cubicBezTo>
                    <a:pt x="3513" y="3560"/>
                    <a:pt x="3644" y="3572"/>
                    <a:pt x="3775" y="3572"/>
                  </a:cubicBezTo>
                  <a:cubicBezTo>
                    <a:pt x="3918" y="3572"/>
                    <a:pt x="4049" y="3537"/>
                    <a:pt x="4168" y="3501"/>
                  </a:cubicBezTo>
                  <a:close/>
                  <a:moveTo>
                    <a:pt x="3120" y="4132"/>
                  </a:moveTo>
                  <a:cubicBezTo>
                    <a:pt x="3275" y="4180"/>
                    <a:pt x="3418" y="4191"/>
                    <a:pt x="3561" y="4215"/>
                  </a:cubicBezTo>
                  <a:lnTo>
                    <a:pt x="3561" y="8109"/>
                  </a:lnTo>
                  <a:lnTo>
                    <a:pt x="3120" y="8109"/>
                  </a:lnTo>
                  <a:lnTo>
                    <a:pt x="3120" y="4132"/>
                  </a:lnTo>
                  <a:close/>
                  <a:moveTo>
                    <a:pt x="4430" y="4132"/>
                  </a:moveTo>
                  <a:lnTo>
                    <a:pt x="4430" y="8109"/>
                  </a:lnTo>
                  <a:lnTo>
                    <a:pt x="4001" y="8109"/>
                  </a:lnTo>
                  <a:lnTo>
                    <a:pt x="4001" y="4215"/>
                  </a:lnTo>
                  <a:cubicBezTo>
                    <a:pt x="4156" y="4191"/>
                    <a:pt x="4287" y="4180"/>
                    <a:pt x="4430" y="4132"/>
                  </a:cubicBezTo>
                  <a:close/>
                  <a:moveTo>
                    <a:pt x="3799" y="441"/>
                  </a:moveTo>
                  <a:cubicBezTo>
                    <a:pt x="4668" y="441"/>
                    <a:pt x="5490" y="786"/>
                    <a:pt x="6121" y="1394"/>
                  </a:cubicBezTo>
                  <a:cubicBezTo>
                    <a:pt x="6752" y="2025"/>
                    <a:pt x="7097" y="2858"/>
                    <a:pt x="7097" y="3751"/>
                  </a:cubicBezTo>
                  <a:cubicBezTo>
                    <a:pt x="7097" y="4620"/>
                    <a:pt x="6752" y="5442"/>
                    <a:pt x="6157" y="6073"/>
                  </a:cubicBezTo>
                  <a:cubicBezTo>
                    <a:pt x="5609" y="6632"/>
                    <a:pt x="5299" y="7347"/>
                    <a:pt x="5240" y="8109"/>
                  </a:cubicBezTo>
                  <a:lnTo>
                    <a:pt x="4883" y="8109"/>
                  </a:lnTo>
                  <a:lnTo>
                    <a:pt x="4883" y="3822"/>
                  </a:lnTo>
                  <a:cubicBezTo>
                    <a:pt x="4883" y="3775"/>
                    <a:pt x="4871" y="3739"/>
                    <a:pt x="4835" y="3703"/>
                  </a:cubicBezTo>
                  <a:lnTo>
                    <a:pt x="3978" y="2406"/>
                  </a:lnTo>
                  <a:cubicBezTo>
                    <a:pt x="3930" y="2346"/>
                    <a:pt x="3871" y="2310"/>
                    <a:pt x="3799" y="2310"/>
                  </a:cubicBezTo>
                  <a:cubicBezTo>
                    <a:pt x="3716" y="2310"/>
                    <a:pt x="3644" y="2334"/>
                    <a:pt x="3620" y="2406"/>
                  </a:cubicBezTo>
                  <a:lnTo>
                    <a:pt x="2751" y="3703"/>
                  </a:lnTo>
                  <a:cubicBezTo>
                    <a:pt x="2728" y="3739"/>
                    <a:pt x="2704" y="3775"/>
                    <a:pt x="2704" y="3822"/>
                  </a:cubicBezTo>
                  <a:lnTo>
                    <a:pt x="2704" y="8109"/>
                  </a:lnTo>
                  <a:lnTo>
                    <a:pt x="2347" y="8109"/>
                  </a:lnTo>
                  <a:cubicBezTo>
                    <a:pt x="2287" y="7347"/>
                    <a:pt x="1977" y="6632"/>
                    <a:pt x="1430" y="6073"/>
                  </a:cubicBezTo>
                  <a:cubicBezTo>
                    <a:pt x="834" y="5465"/>
                    <a:pt x="501" y="4656"/>
                    <a:pt x="489" y="3810"/>
                  </a:cubicBezTo>
                  <a:cubicBezTo>
                    <a:pt x="477" y="2929"/>
                    <a:pt x="823" y="2096"/>
                    <a:pt x="1430" y="1453"/>
                  </a:cubicBezTo>
                  <a:cubicBezTo>
                    <a:pt x="2049" y="822"/>
                    <a:pt x="2870" y="453"/>
                    <a:pt x="3751" y="441"/>
                  </a:cubicBezTo>
                  <a:close/>
                  <a:moveTo>
                    <a:pt x="5228" y="8561"/>
                  </a:moveTo>
                  <a:lnTo>
                    <a:pt x="5228" y="8835"/>
                  </a:lnTo>
                  <a:lnTo>
                    <a:pt x="5228" y="8883"/>
                  </a:lnTo>
                  <a:lnTo>
                    <a:pt x="2335" y="8883"/>
                  </a:lnTo>
                  <a:lnTo>
                    <a:pt x="2335" y="8835"/>
                  </a:lnTo>
                  <a:lnTo>
                    <a:pt x="2335" y="8561"/>
                  </a:lnTo>
                  <a:close/>
                  <a:moveTo>
                    <a:pt x="5121" y="9311"/>
                  </a:moveTo>
                  <a:cubicBezTo>
                    <a:pt x="4942" y="9752"/>
                    <a:pt x="4525" y="10026"/>
                    <a:pt x="4037" y="10026"/>
                  </a:cubicBezTo>
                  <a:lnTo>
                    <a:pt x="3525" y="10026"/>
                  </a:lnTo>
                  <a:cubicBezTo>
                    <a:pt x="3037" y="10026"/>
                    <a:pt x="2620" y="9728"/>
                    <a:pt x="2442" y="9311"/>
                  </a:cubicBezTo>
                  <a:close/>
                  <a:moveTo>
                    <a:pt x="4049" y="10478"/>
                  </a:moveTo>
                  <a:cubicBezTo>
                    <a:pt x="4061" y="10478"/>
                    <a:pt x="4109" y="10478"/>
                    <a:pt x="4132" y="10490"/>
                  </a:cubicBezTo>
                  <a:cubicBezTo>
                    <a:pt x="4132" y="10597"/>
                    <a:pt x="4049" y="10668"/>
                    <a:pt x="3954" y="10668"/>
                  </a:cubicBezTo>
                  <a:lnTo>
                    <a:pt x="3620" y="10668"/>
                  </a:lnTo>
                  <a:cubicBezTo>
                    <a:pt x="3513" y="10668"/>
                    <a:pt x="3442" y="10585"/>
                    <a:pt x="3442" y="10490"/>
                  </a:cubicBezTo>
                  <a:lnTo>
                    <a:pt x="3442" y="10478"/>
                  </a:lnTo>
                  <a:close/>
                  <a:moveTo>
                    <a:pt x="3762" y="0"/>
                  </a:moveTo>
                  <a:cubicBezTo>
                    <a:pt x="3746" y="0"/>
                    <a:pt x="3731" y="0"/>
                    <a:pt x="3716" y="0"/>
                  </a:cubicBezTo>
                  <a:cubicBezTo>
                    <a:pt x="1656" y="24"/>
                    <a:pt x="1" y="1739"/>
                    <a:pt x="13" y="3810"/>
                  </a:cubicBezTo>
                  <a:cubicBezTo>
                    <a:pt x="25" y="4775"/>
                    <a:pt x="406" y="5680"/>
                    <a:pt x="1073" y="6370"/>
                  </a:cubicBezTo>
                  <a:cubicBezTo>
                    <a:pt x="1596" y="6906"/>
                    <a:pt x="1870" y="7609"/>
                    <a:pt x="1870" y="8335"/>
                  </a:cubicBezTo>
                  <a:lnTo>
                    <a:pt x="1870" y="8835"/>
                  </a:lnTo>
                  <a:cubicBezTo>
                    <a:pt x="1870" y="9549"/>
                    <a:pt x="2335" y="10168"/>
                    <a:pt x="2966" y="10383"/>
                  </a:cubicBezTo>
                  <a:lnTo>
                    <a:pt x="2966" y="10490"/>
                  </a:lnTo>
                  <a:cubicBezTo>
                    <a:pt x="2966" y="10835"/>
                    <a:pt x="3239" y="11121"/>
                    <a:pt x="3585" y="11121"/>
                  </a:cubicBezTo>
                  <a:lnTo>
                    <a:pt x="3930" y="11121"/>
                  </a:lnTo>
                  <a:cubicBezTo>
                    <a:pt x="4275" y="11121"/>
                    <a:pt x="4549" y="10835"/>
                    <a:pt x="4549" y="10490"/>
                  </a:cubicBezTo>
                  <a:lnTo>
                    <a:pt x="4549" y="10383"/>
                  </a:lnTo>
                  <a:cubicBezTo>
                    <a:pt x="5192" y="10168"/>
                    <a:pt x="5645" y="9549"/>
                    <a:pt x="5645" y="8835"/>
                  </a:cubicBezTo>
                  <a:lnTo>
                    <a:pt x="5645" y="8335"/>
                  </a:lnTo>
                  <a:cubicBezTo>
                    <a:pt x="5645" y="7609"/>
                    <a:pt x="5918" y="6918"/>
                    <a:pt x="6442" y="6382"/>
                  </a:cubicBezTo>
                  <a:cubicBezTo>
                    <a:pt x="7133" y="5680"/>
                    <a:pt x="7502" y="4751"/>
                    <a:pt x="7502" y="3763"/>
                  </a:cubicBezTo>
                  <a:cubicBezTo>
                    <a:pt x="7550" y="2751"/>
                    <a:pt x="7145" y="1798"/>
                    <a:pt x="6418" y="1084"/>
                  </a:cubicBezTo>
                  <a:cubicBezTo>
                    <a:pt x="5715" y="380"/>
                    <a:pt x="4757" y="0"/>
                    <a:pt x="376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504;p58">
              <a:extLst>
                <a:ext uri="{FF2B5EF4-FFF2-40B4-BE49-F238E27FC236}">
                  <a16:creationId xmlns:a16="http://schemas.microsoft.com/office/drawing/2014/main" id="{B1D23866-3208-468C-826E-F69FE0B1657F}"/>
                </a:ext>
              </a:extLst>
            </p:cNvPr>
            <p:cNvSpPr/>
            <p:nvPr/>
          </p:nvSpPr>
          <p:spPr>
            <a:xfrm>
              <a:off x="3263076" y="2942511"/>
              <a:ext cx="79287" cy="99579"/>
            </a:xfrm>
            <a:custGeom>
              <a:avLst/>
              <a:gdLst/>
              <a:ahLst/>
              <a:cxnLst/>
              <a:rect l="l" t="t" r="r" b="b"/>
              <a:pathLst>
                <a:path w="2489" h="3126" extrusionOk="0">
                  <a:moveTo>
                    <a:pt x="246" y="1"/>
                  </a:moveTo>
                  <a:cubicBezTo>
                    <a:pt x="146" y="1"/>
                    <a:pt x="56" y="59"/>
                    <a:pt x="36" y="161"/>
                  </a:cubicBezTo>
                  <a:cubicBezTo>
                    <a:pt x="0" y="280"/>
                    <a:pt x="60" y="399"/>
                    <a:pt x="179" y="422"/>
                  </a:cubicBezTo>
                  <a:cubicBezTo>
                    <a:pt x="1286" y="744"/>
                    <a:pt x="2048" y="1768"/>
                    <a:pt x="2048" y="2899"/>
                  </a:cubicBezTo>
                  <a:cubicBezTo>
                    <a:pt x="2048" y="3018"/>
                    <a:pt x="2143" y="3125"/>
                    <a:pt x="2262" y="3125"/>
                  </a:cubicBezTo>
                  <a:cubicBezTo>
                    <a:pt x="2381" y="3125"/>
                    <a:pt x="2488" y="3018"/>
                    <a:pt x="2488" y="2899"/>
                  </a:cubicBezTo>
                  <a:cubicBezTo>
                    <a:pt x="2488" y="1577"/>
                    <a:pt x="1595" y="387"/>
                    <a:pt x="298" y="6"/>
                  </a:cubicBezTo>
                  <a:cubicBezTo>
                    <a:pt x="280" y="2"/>
                    <a:pt x="263" y="1"/>
                    <a:pt x="24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505;p58">
              <a:extLst>
                <a:ext uri="{FF2B5EF4-FFF2-40B4-BE49-F238E27FC236}">
                  <a16:creationId xmlns:a16="http://schemas.microsoft.com/office/drawing/2014/main" id="{D93AD9F5-A83C-4156-87A9-CF5735BAA6F4}"/>
                </a:ext>
              </a:extLst>
            </p:cNvPr>
            <p:cNvSpPr/>
            <p:nvPr/>
          </p:nvSpPr>
          <p:spPr>
            <a:xfrm>
              <a:off x="3237656" y="2939262"/>
              <a:ext cx="20897" cy="14462"/>
            </a:xfrm>
            <a:custGeom>
              <a:avLst/>
              <a:gdLst/>
              <a:ahLst/>
              <a:cxnLst/>
              <a:rect l="l" t="t" r="r" b="b"/>
              <a:pathLst>
                <a:path w="656" h="454" extrusionOk="0">
                  <a:moveTo>
                    <a:pt x="227" y="1"/>
                  </a:moveTo>
                  <a:cubicBezTo>
                    <a:pt x="107" y="1"/>
                    <a:pt x="0" y="108"/>
                    <a:pt x="0" y="227"/>
                  </a:cubicBezTo>
                  <a:cubicBezTo>
                    <a:pt x="0" y="346"/>
                    <a:pt x="107" y="453"/>
                    <a:pt x="227" y="453"/>
                  </a:cubicBezTo>
                  <a:lnTo>
                    <a:pt x="417" y="453"/>
                  </a:lnTo>
                  <a:cubicBezTo>
                    <a:pt x="536" y="453"/>
                    <a:pt x="619" y="358"/>
                    <a:pt x="643" y="251"/>
                  </a:cubicBezTo>
                  <a:cubicBezTo>
                    <a:pt x="655" y="108"/>
                    <a:pt x="560" y="1"/>
                    <a:pt x="42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506;p58">
              <a:extLst>
                <a:ext uri="{FF2B5EF4-FFF2-40B4-BE49-F238E27FC236}">
                  <a16:creationId xmlns:a16="http://schemas.microsoft.com/office/drawing/2014/main" id="{994F6EC6-B607-4DC0-ADBA-BD31C45EE620}"/>
                </a:ext>
              </a:extLst>
            </p:cNvPr>
            <p:cNvSpPr/>
            <p:nvPr/>
          </p:nvSpPr>
          <p:spPr>
            <a:xfrm>
              <a:off x="3379888" y="3029539"/>
              <a:ext cx="26567" cy="14048"/>
            </a:xfrm>
            <a:custGeom>
              <a:avLst/>
              <a:gdLst/>
              <a:ahLst/>
              <a:cxnLst/>
              <a:rect l="l" t="t" r="r" b="b"/>
              <a:pathLst>
                <a:path w="834" h="441" extrusionOk="0">
                  <a:moveTo>
                    <a:pt x="226" y="0"/>
                  </a:moveTo>
                  <a:cubicBezTo>
                    <a:pt x="107" y="0"/>
                    <a:pt x="0" y="107"/>
                    <a:pt x="0" y="226"/>
                  </a:cubicBezTo>
                  <a:cubicBezTo>
                    <a:pt x="0" y="346"/>
                    <a:pt x="107" y="441"/>
                    <a:pt x="226" y="441"/>
                  </a:cubicBezTo>
                  <a:lnTo>
                    <a:pt x="607" y="441"/>
                  </a:lnTo>
                  <a:cubicBezTo>
                    <a:pt x="726" y="441"/>
                    <a:pt x="834" y="346"/>
                    <a:pt x="834" y="226"/>
                  </a:cubicBezTo>
                  <a:cubicBezTo>
                    <a:pt x="822" y="107"/>
                    <a:pt x="726" y="0"/>
                    <a:pt x="60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07;p58">
              <a:extLst>
                <a:ext uri="{FF2B5EF4-FFF2-40B4-BE49-F238E27FC236}">
                  <a16:creationId xmlns:a16="http://schemas.microsoft.com/office/drawing/2014/main" id="{ED452C63-2B9C-41CD-A59F-C0FB03FC4F51}"/>
                </a:ext>
              </a:extLst>
            </p:cNvPr>
            <p:cNvSpPr/>
            <p:nvPr/>
          </p:nvSpPr>
          <p:spPr>
            <a:xfrm>
              <a:off x="3086313" y="3029539"/>
              <a:ext cx="26599" cy="14048"/>
            </a:xfrm>
            <a:custGeom>
              <a:avLst/>
              <a:gdLst/>
              <a:ahLst/>
              <a:cxnLst/>
              <a:rect l="l" t="t" r="r" b="b"/>
              <a:pathLst>
                <a:path w="835" h="441" extrusionOk="0">
                  <a:moveTo>
                    <a:pt x="227" y="0"/>
                  </a:moveTo>
                  <a:cubicBezTo>
                    <a:pt x="108" y="0"/>
                    <a:pt x="1" y="107"/>
                    <a:pt x="1" y="226"/>
                  </a:cubicBezTo>
                  <a:cubicBezTo>
                    <a:pt x="1" y="346"/>
                    <a:pt x="108" y="441"/>
                    <a:pt x="227" y="441"/>
                  </a:cubicBezTo>
                  <a:lnTo>
                    <a:pt x="608" y="441"/>
                  </a:lnTo>
                  <a:cubicBezTo>
                    <a:pt x="727" y="441"/>
                    <a:pt x="834" y="346"/>
                    <a:pt x="834" y="226"/>
                  </a:cubicBezTo>
                  <a:cubicBezTo>
                    <a:pt x="834" y="107"/>
                    <a:pt x="727" y="0"/>
                    <a:pt x="60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508;p58">
              <a:extLst>
                <a:ext uri="{FF2B5EF4-FFF2-40B4-BE49-F238E27FC236}">
                  <a16:creationId xmlns:a16="http://schemas.microsoft.com/office/drawing/2014/main" id="{AF588069-C88B-4453-91D6-73FD0007DE42}"/>
                </a:ext>
              </a:extLst>
            </p:cNvPr>
            <p:cNvSpPr/>
            <p:nvPr/>
          </p:nvSpPr>
          <p:spPr>
            <a:xfrm>
              <a:off x="3359788" y="2953469"/>
              <a:ext cx="26567" cy="20355"/>
            </a:xfrm>
            <a:custGeom>
              <a:avLst/>
              <a:gdLst/>
              <a:ahLst/>
              <a:cxnLst/>
              <a:rect l="l" t="t" r="r" b="b"/>
              <a:pathLst>
                <a:path w="834" h="639" extrusionOk="0">
                  <a:moveTo>
                    <a:pt x="594" y="0"/>
                  </a:moveTo>
                  <a:cubicBezTo>
                    <a:pt x="555" y="0"/>
                    <a:pt x="514" y="13"/>
                    <a:pt x="476" y="43"/>
                  </a:cubicBezTo>
                  <a:lnTo>
                    <a:pt x="155" y="233"/>
                  </a:lnTo>
                  <a:cubicBezTo>
                    <a:pt x="48" y="293"/>
                    <a:pt x="0" y="424"/>
                    <a:pt x="83" y="531"/>
                  </a:cubicBezTo>
                  <a:cubicBezTo>
                    <a:pt x="119" y="602"/>
                    <a:pt x="203" y="638"/>
                    <a:pt x="274" y="638"/>
                  </a:cubicBezTo>
                  <a:cubicBezTo>
                    <a:pt x="310" y="638"/>
                    <a:pt x="345" y="614"/>
                    <a:pt x="381" y="602"/>
                  </a:cubicBezTo>
                  <a:lnTo>
                    <a:pt x="703" y="412"/>
                  </a:lnTo>
                  <a:cubicBezTo>
                    <a:pt x="810" y="352"/>
                    <a:pt x="834" y="221"/>
                    <a:pt x="774" y="114"/>
                  </a:cubicBezTo>
                  <a:cubicBezTo>
                    <a:pt x="735" y="45"/>
                    <a:pt x="667" y="0"/>
                    <a:pt x="59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509;p58">
              <a:extLst>
                <a:ext uri="{FF2B5EF4-FFF2-40B4-BE49-F238E27FC236}">
                  <a16:creationId xmlns:a16="http://schemas.microsoft.com/office/drawing/2014/main" id="{F2E5C538-C7CD-4F41-98B8-FFE9EA16317D}"/>
                </a:ext>
              </a:extLst>
            </p:cNvPr>
            <p:cNvSpPr/>
            <p:nvPr/>
          </p:nvSpPr>
          <p:spPr>
            <a:xfrm>
              <a:off x="3106413" y="3100034"/>
              <a:ext cx="26599" cy="20164"/>
            </a:xfrm>
            <a:custGeom>
              <a:avLst/>
              <a:gdLst/>
              <a:ahLst/>
              <a:cxnLst/>
              <a:rect l="l" t="t" r="r" b="b"/>
              <a:pathLst>
                <a:path w="835" h="633" extrusionOk="0">
                  <a:moveTo>
                    <a:pt x="590" y="0"/>
                  </a:moveTo>
                  <a:cubicBezTo>
                    <a:pt x="550" y="0"/>
                    <a:pt x="511" y="12"/>
                    <a:pt x="477" y="38"/>
                  </a:cubicBezTo>
                  <a:lnTo>
                    <a:pt x="144" y="228"/>
                  </a:lnTo>
                  <a:cubicBezTo>
                    <a:pt x="36" y="288"/>
                    <a:pt x="1" y="419"/>
                    <a:pt x="72" y="526"/>
                  </a:cubicBezTo>
                  <a:cubicBezTo>
                    <a:pt x="108" y="597"/>
                    <a:pt x="191" y="633"/>
                    <a:pt x="263" y="633"/>
                  </a:cubicBezTo>
                  <a:cubicBezTo>
                    <a:pt x="310" y="633"/>
                    <a:pt x="334" y="609"/>
                    <a:pt x="370" y="597"/>
                  </a:cubicBezTo>
                  <a:lnTo>
                    <a:pt x="691" y="407"/>
                  </a:lnTo>
                  <a:cubicBezTo>
                    <a:pt x="787" y="347"/>
                    <a:pt x="834" y="216"/>
                    <a:pt x="775" y="109"/>
                  </a:cubicBezTo>
                  <a:cubicBezTo>
                    <a:pt x="736" y="40"/>
                    <a:pt x="663" y="0"/>
                    <a:pt x="59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510;p58">
              <a:extLst>
                <a:ext uri="{FF2B5EF4-FFF2-40B4-BE49-F238E27FC236}">
                  <a16:creationId xmlns:a16="http://schemas.microsoft.com/office/drawing/2014/main" id="{55F0C546-B7A2-4E89-B398-2EB632E44EE5}"/>
                </a:ext>
              </a:extLst>
            </p:cNvPr>
            <p:cNvSpPr/>
            <p:nvPr/>
          </p:nvSpPr>
          <p:spPr>
            <a:xfrm>
              <a:off x="3308565" y="2897277"/>
              <a:ext cx="22044" cy="24178"/>
            </a:xfrm>
            <a:custGeom>
              <a:avLst/>
              <a:gdLst/>
              <a:ahLst/>
              <a:cxnLst/>
              <a:rect l="l" t="t" r="r" b="b"/>
              <a:pathLst>
                <a:path w="692" h="759" extrusionOk="0">
                  <a:moveTo>
                    <a:pt x="441" y="1"/>
                  </a:moveTo>
                  <a:cubicBezTo>
                    <a:pt x="369" y="1"/>
                    <a:pt x="301" y="35"/>
                    <a:pt x="263" y="104"/>
                  </a:cubicBezTo>
                  <a:lnTo>
                    <a:pt x="60" y="438"/>
                  </a:lnTo>
                  <a:cubicBezTo>
                    <a:pt x="1" y="533"/>
                    <a:pt x="37" y="676"/>
                    <a:pt x="144" y="735"/>
                  </a:cubicBezTo>
                  <a:cubicBezTo>
                    <a:pt x="167" y="747"/>
                    <a:pt x="215" y="759"/>
                    <a:pt x="239" y="759"/>
                  </a:cubicBezTo>
                  <a:cubicBezTo>
                    <a:pt x="322" y="759"/>
                    <a:pt x="394" y="711"/>
                    <a:pt x="441" y="652"/>
                  </a:cubicBezTo>
                  <a:lnTo>
                    <a:pt x="632" y="330"/>
                  </a:lnTo>
                  <a:cubicBezTo>
                    <a:pt x="691" y="223"/>
                    <a:pt x="656" y="92"/>
                    <a:pt x="560" y="33"/>
                  </a:cubicBezTo>
                  <a:cubicBezTo>
                    <a:pt x="522" y="11"/>
                    <a:pt x="481" y="1"/>
                    <a:pt x="44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511;p58">
              <a:extLst>
                <a:ext uri="{FF2B5EF4-FFF2-40B4-BE49-F238E27FC236}">
                  <a16:creationId xmlns:a16="http://schemas.microsoft.com/office/drawing/2014/main" id="{8B21E47C-748A-4ACC-86ED-04304DDB28AC}"/>
                </a:ext>
              </a:extLst>
            </p:cNvPr>
            <p:cNvSpPr/>
            <p:nvPr/>
          </p:nvSpPr>
          <p:spPr>
            <a:xfrm>
              <a:off x="3239153" y="2877049"/>
              <a:ext cx="14080" cy="26599"/>
            </a:xfrm>
            <a:custGeom>
              <a:avLst/>
              <a:gdLst/>
              <a:ahLst/>
              <a:cxnLst/>
              <a:rect l="l" t="t" r="r" b="b"/>
              <a:pathLst>
                <a:path w="442" h="835" extrusionOk="0">
                  <a:moveTo>
                    <a:pt x="215" y="1"/>
                  </a:moveTo>
                  <a:cubicBezTo>
                    <a:pt x="96" y="1"/>
                    <a:pt x="1" y="96"/>
                    <a:pt x="1" y="215"/>
                  </a:cubicBezTo>
                  <a:lnTo>
                    <a:pt x="1" y="608"/>
                  </a:lnTo>
                  <a:cubicBezTo>
                    <a:pt x="1" y="727"/>
                    <a:pt x="96" y="834"/>
                    <a:pt x="215" y="834"/>
                  </a:cubicBezTo>
                  <a:cubicBezTo>
                    <a:pt x="334" y="834"/>
                    <a:pt x="441" y="727"/>
                    <a:pt x="441" y="608"/>
                  </a:cubicBezTo>
                  <a:lnTo>
                    <a:pt x="441" y="215"/>
                  </a:lnTo>
                  <a:cubicBezTo>
                    <a:pt x="441" y="96"/>
                    <a:pt x="358" y="1"/>
                    <a:pt x="21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4512;p58">
              <a:extLst>
                <a:ext uri="{FF2B5EF4-FFF2-40B4-BE49-F238E27FC236}">
                  <a16:creationId xmlns:a16="http://schemas.microsoft.com/office/drawing/2014/main" id="{793BAB5B-C3F5-480D-A36A-3B10B28A2C31}"/>
                </a:ext>
              </a:extLst>
            </p:cNvPr>
            <p:cNvSpPr/>
            <p:nvPr/>
          </p:nvSpPr>
          <p:spPr>
            <a:xfrm>
              <a:off x="3161809" y="2897500"/>
              <a:ext cx="22394" cy="24337"/>
            </a:xfrm>
            <a:custGeom>
              <a:avLst/>
              <a:gdLst/>
              <a:ahLst/>
              <a:cxnLst/>
              <a:rect l="l" t="t" r="r" b="b"/>
              <a:pathLst>
                <a:path w="703" h="764" extrusionOk="0">
                  <a:moveTo>
                    <a:pt x="262" y="0"/>
                  </a:moveTo>
                  <a:cubicBezTo>
                    <a:pt x="222" y="0"/>
                    <a:pt x="181" y="12"/>
                    <a:pt x="143" y="38"/>
                  </a:cubicBezTo>
                  <a:cubicBezTo>
                    <a:pt x="48" y="97"/>
                    <a:pt x="0" y="228"/>
                    <a:pt x="72" y="335"/>
                  </a:cubicBezTo>
                  <a:lnTo>
                    <a:pt x="262" y="669"/>
                  </a:lnTo>
                  <a:cubicBezTo>
                    <a:pt x="310" y="740"/>
                    <a:pt x="381" y="764"/>
                    <a:pt x="464" y="764"/>
                  </a:cubicBezTo>
                  <a:cubicBezTo>
                    <a:pt x="500" y="764"/>
                    <a:pt x="536" y="752"/>
                    <a:pt x="560" y="740"/>
                  </a:cubicBezTo>
                  <a:cubicBezTo>
                    <a:pt x="667" y="681"/>
                    <a:pt x="703" y="550"/>
                    <a:pt x="643" y="442"/>
                  </a:cubicBezTo>
                  <a:lnTo>
                    <a:pt x="441" y="109"/>
                  </a:lnTo>
                  <a:cubicBezTo>
                    <a:pt x="402" y="40"/>
                    <a:pt x="334" y="0"/>
                    <a:pt x="26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4513;p58">
              <a:extLst>
                <a:ext uri="{FF2B5EF4-FFF2-40B4-BE49-F238E27FC236}">
                  <a16:creationId xmlns:a16="http://schemas.microsoft.com/office/drawing/2014/main" id="{1666A9A8-9E68-41C4-8566-B11610F3893C}"/>
                </a:ext>
              </a:extLst>
            </p:cNvPr>
            <p:cNvSpPr/>
            <p:nvPr/>
          </p:nvSpPr>
          <p:spPr>
            <a:xfrm>
              <a:off x="3106413" y="2953151"/>
              <a:ext cx="26599" cy="19909"/>
            </a:xfrm>
            <a:custGeom>
              <a:avLst/>
              <a:gdLst/>
              <a:ahLst/>
              <a:cxnLst/>
              <a:rect l="l" t="t" r="r" b="b"/>
              <a:pathLst>
                <a:path w="835" h="625" extrusionOk="0">
                  <a:moveTo>
                    <a:pt x="246" y="0"/>
                  </a:moveTo>
                  <a:cubicBezTo>
                    <a:pt x="168" y="0"/>
                    <a:pt x="92" y="40"/>
                    <a:pt x="60" y="112"/>
                  </a:cubicBezTo>
                  <a:cubicBezTo>
                    <a:pt x="1" y="208"/>
                    <a:pt x="25" y="350"/>
                    <a:pt x="132" y="410"/>
                  </a:cubicBezTo>
                  <a:lnTo>
                    <a:pt x="453" y="600"/>
                  </a:lnTo>
                  <a:cubicBezTo>
                    <a:pt x="489" y="612"/>
                    <a:pt x="537" y="624"/>
                    <a:pt x="560" y="624"/>
                  </a:cubicBezTo>
                  <a:cubicBezTo>
                    <a:pt x="632" y="624"/>
                    <a:pt x="715" y="589"/>
                    <a:pt x="751" y="529"/>
                  </a:cubicBezTo>
                  <a:cubicBezTo>
                    <a:pt x="834" y="422"/>
                    <a:pt x="787" y="291"/>
                    <a:pt x="679" y="231"/>
                  </a:cubicBezTo>
                  <a:lnTo>
                    <a:pt x="358" y="29"/>
                  </a:lnTo>
                  <a:cubicBezTo>
                    <a:pt x="323" y="10"/>
                    <a:pt x="284" y="0"/>
                    <a:pt x="24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4514;p58">
              <a:extLst>
                <a:ext uri="{FF2B5EF4-FFF2-40B4-BE49-F238E27FC236}">
                  <a16:creationId xmlns:a16="http://schemas.microsoft.com/office/drawing/2014/main" id="{F21BBD44-4756-4CAE-9724-F494F46F912D}"/>
                </a:ext>
              </a:extLst>
            </p:cNvPr>
            <p:cNvSpPr/>
            <p:nvPr/>
          </p:nvSpPr>
          <p:spPr>
            <a:xfrm>
              <a:off x="3360520" y="3099811"/>
              <a:ext cx="25834" cy="20005"/>
            </a:xfrm>
            <a:custGeom>
              <a:avLst/>
              <a:gdLst/>
              <a:ahLst/>
              <a:cxnLst/>
              <a:rect l="l" t="t" r="r" b="b"/>
              <a:pathLst>
                <a:path w="811" h="628" extrusionOk="0">
                  <a:moveTo>
                    <a:pt x="239" y="1"/>
                  </a:moveTo>
                  <a:cubicBezTo>
                    <a:pt x="167" y="1"/>
                    <a:pt x="99" y="35"/>
                    <a:pt x="60" y="104"/>
                  </a:cubicBezTo>
                  <a:cubicBezTo>
                    <a:pt x="1" y="211"/>
                    <a:pt x="25" y="342"/>
                    <a:pt x="132" y="402"/>
                  </a:cubicBezTo>
                  <a:lnTo>
                    <a:pt x="453" y="592"/>
                  </a:lnTo>
                  <a:cubicBezTo>
                    <a:pt x="489" y="604"/>
                    <a:pt x="537" y="628"/>
                    <a:pt x="561" y="628"/>
                  </a:cubicBezTo>
                  <a:cubicBezTo>
                    <a:pt x="632" y="628"/>
                    <a:pt x="715" y="580"/>
                    <a:pt x="751" y="521"/>
                  </a:cubicBezTo>
                  <a:cubicBezTo>
                    <a:pt x="811" y="426"/>
                    <a:pt x="787" y="283"/>
                    <a:pt x="680" y="223"/>
                  </a:cubicBezTo>
                  <a:lnTo>
                    <a:pt x="358" y="33"/>
                  </a:lnTo>
                  <a:cubicBezTo>
                    <a:pt x="320" y="11"/>
                    <a:pt x="279" y="1"/>
                    <a:pt x="23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47F91836-DFC8-4B94-8E1F-91C23AC744C8}"/>
              </a:ext>
            </a:extLst>
          </p:cNvPr>
          <p:cNvSpPr txBox="1"/>
          <p:nvPr/>
        </p:nvSpPr>
        <p:spPr>
          <a:xfrm>
            <a:off x="2749908" y="2848829"/>
            <a:ext cx="2743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chemeClr val="tx1"/>
                </a:solidFill>
                <a:latin typeface="Livvic" panose="020B0604020202020204" charset="0"/>
              </a:rPr>
              <a:t>Come procederemo?</a:t>
            </a:r>
          </a:p>
        </p:txBody>
      </p:sp>
      <p:sp>
        <p:nvSpPr>
          <p:cNvPr id="80" name="CasellaDiTesto 79">
            <a:extLst>
              <a:ext uri="{FF2B5EF4-FFF2-40B4-BE49-F238E27FC236}">
                <a16:creationId xmlns:a16="http://schemas.microsoft.com/office/drawing/2014/main" id="{C4C96A31-2582-47EE-8C96-1AA344853C11}"/>
              </a:ext>
            </a:extLst>
          </p:cNvPr>
          <p:cNvSpPr txBox="1"/>
          <p:nvPr/>
        </p:nvSpPr>
        <p:spPr>
          <a:xfrm>
            <a:off x="2749908" y="480528"/>
            <a:ext cx="2743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chemeClr val="tx1"/>
                </a:solidFill>
                <a:latin typeface="Livvic" panose="020B0604020202020204" charset="0"/>
              </a:rPr>
              <a:t>Cosa abbiamo concluso:</a:t>
            </a:r>
          </a:p>
        </p:txBody>
      </p:sp>
      <p:cxnSp>
        <p:nvCxnSpPr>
          <p:cNvPr id="81" name="Connettore diritto 80">
            <a:extLst>
              <a:ext uri="{FF2B5EF4-FFF2-40B4-BE49-F238E27FC236}">
                <a16:creationId xmlns:a16="http://schemas.microsoft.com/office/drawing/2014/main" id="{27701E2C-9042-4997-86B8-045DCA84C1E7}"/>
              </a:ext>
            </a:extLst>
          </p:cNvPr>
          <p:cNvCxnSpPr/>
          <p:nvPr/>
        </p:nvCxnSpPr>
        <p:spPr>
          <a:xfrm>
            <a:off x="1927337" y="767326"/>
            <a:ext cx="371325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CasellaDiTesto 37">
                <a:extLst>
                  <a:ext uri="{FF2B5EF4-FFF2-40B4-BE49-F238E27FC236}">
                    <a16:creationId xmlns:a16="http://schemas.microsoft.com/office/drawing/2014/main" id="{012811AA-3C55-42B1-BB9B-02FFBBFEC253}"/>
                  </a:ext>
                </a:extLst>
              </p:cNvPr>
              <p:cNvSpPr txBox="1"/>
              <p:nvPr/>
            </p:nvSpPr>
            <p:spPr>
              <a:xfrm>
                <a:off x="1090502" y="1530991"/>
                <a:ext cx="6557346" cy="6372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>
                    <a:solidFill>
                      <a:schemeClr val="tx1"/>
                    </a:solidFill>
                  </a:rPr>
                  <a:t>Tale coefficiente può altresì essere calcolato come: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it-IT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𝑆𝑄𝑅</m:t>
                        </m:r>
                      </m:num>
                      <m:den>
                        <m:r>
                          <a:rPr lang="it-IT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𝑆𝑄𝑇𝑂𝑇</m:t>
                        </m:r>
                      </m:den>
                    </m:f>
                  </m:oMath>
                </a14:m>
                <a:endParaRPr lang="it-IT" dirty="0">
                  <a:solidFill>
                    <a:schemeClr val="tx1"/>
                  </a:solidFill>
                </a:endParaRPr>
              </a:p>
              <a:p>
                <a:endParaRPr lang="it-IT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8" name="CasellaDiTesto 37">
                <a:extLst>
                  <a:ext uri="{FF2B5EF4-FFF2-40B4-BE49-F238E27FC236}">
                    <a16:creationId xmlns:a16="http://schemas.microsoft.com/office/drawing/2014/main" id="{012811AA-3C55-42B1-BB9B-02FFBBFEC2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0502" y="1530991"/>
                <a:ext cx="6557346" cy="637226"/>
              </a:xfrm>
              <a:prstGeom prst="rect">
                <a:avLst/>
              </a:prstGeom>
              <a:blipFill>
                <a:blip r:embed="rId3"/>
                <a:stretch>
                  <a:fillRect l="-27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170597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134;p25">
            <a:extLst>
              <a:ext uri="{FF2B5EF4-FFF2-40B4-BE49-F238E27FC236}">
                <a16:creationId xmlns:a16="http://schemas.microsoft.com/office/drawing/2014/main" id="{9F21456F-3228-4647-ADBB-51058F9A464D}"/>
              </a:ext>
            </a:extLst>
          </p:cNvPr>
          <p:cNvSpPr/>
          <p:nvPr/>
        </p:nvSpPr>
        <p:spPr>
          <a:xfrm rot="-5400000" flipH="1">
            <a:off x="3357162" y="-837303"/>
            <a:ext cx="500631" cy="721495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28"/>
          <p:cNvSpPr txBox="1">
            <a:spLocks noGrp="1"/>
          </p:cNvSpPr>
          <p:nvPr>
            <p:ph type="ctrTitle" idx="6"/>
          </p:nvPr>
        </p:nvSpPr>
        <p:spPr>
          <a:xfrm rot="5400000">
            <a:off x="6685437" y="1646270"/>
            <a:ext cx="29133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it-IT" dirty="0"/>
              <a:t>Analisi dei residui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3" name="Google Shape;173;p28"/>
              <p:cNvSpPr/>
              <p:nvPr/>
            </p:nvSpPr>
            <p:spPr>
              <a:xfrm>
                <a:off x="-41" y="222636"/>
                <a:ext cx="3503224" cy="2297223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[−0.72 , 0.72]</m:t>
                      </m:r>
                    </m:oMath>
                  </m:oMathPara>
                </a14:m>
                <a:endParaRPr lang="it-IT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3" name="Google Shape;173;p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1" y="222636"/>
                <a:ext cx="3503224" cy="229722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5" name="Google Shape;175;p28"/>
          <p:cNvSpPr/>
          <p:nvPr/>
        </p:nvSpPr>
        <p:spPr>
          <a:xfrm>
            <a:off x="3513491" y="-9280"/>
            <a:ext cx="3701465" cy="25368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28"/>
          <p:cNvSpPr txBox="1">
            <a:spLocks noGrp="1"/>
          </p:cNvSpPr>
          <p:nvPr>
            <p:ph type="subTitle" idx="1"/>
          </p:nvPr>
        </p:nvSpPr>
        <p:spPr>
          <a:xfrm>
            <a:off x="-1" y="691136"/>
            <a:ext cx="3503184" cy="53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Effettuiamo la verifica attuando il test t di </a:t>
            </a:r>
            <a:r>
              <a:rPr lang="it-IT" dirty="0" err="1"/>
              <a:t>Student</a:t>
            </a:r>
            <a:r>
              <a:rPr lang="it-IT" dirty="0"/>
              <a:t>, finalizzato alla costruzione di un intervallo di confidenza intorno al valore atteso </a:t>
            </a:r>
            <a:r>
              <a:rPr lang="el-GR" dirty="0"/>
              <a:t>μ</a:t>
            </a:r>
            <a:r>
              <a:rPr lang="it-IT" dirty="0"/>
              <a:t>. Ottenendo:</a:t>
            </a:r>
          </a:p>
        </p:txBody>
      </p:sp>
      <p:sp>
        <p:nvSpPr>
          <p:cNvPr id="179" name="Google Shape;179;p28"/>
          <p:cNvSpPr txBox="1">
            <a:spLocks noGrp="1"/>
          </p:cNvSpPr>
          <p:nvPr>
            <p:ph type="subTitle" idx="5"/>
          </p:nvPr>
        </p:nvSpPr>
        <p:spPr>
          <a:xfrm>
            <a:off x="5838046" y="661720"/>
            <a:ext cx="1240350" cy="164316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solidFill>
                  <a:schemeClr val="lt1"/>
                </a:solidFill>
              </a:rPr>
              <a:t>Come atteso i residui in valore assoluto in relazione ai valori stimati dal modello hanno una dispersione verticale costante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181" name="Google Shape;181;p28"/>
          <p:cNvSpPr txBox="1">
            <a:spLocks noGrp="1"/>
          </p:cNvSpPr>
          <p:nvPr>
            <p:ph type="ctrTitle" idx="4"/>
          </p:nvPr>
        </p:nvSpPr>
        <p:spPr>
          <a:xfrm>
            <a:off x="3607458" y="16219"/>
            <a:ext cx="3617846" cy="40011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600" dirty="0">
                <a:solidFill>
                  <a:schemeClr val="lt1"/>
                </a:solidFill>
              </a:rPr>
              <a:t>Verifica dell’omoschedasticità</a:t>
            </a:r>
            <a:endParaRPr sz="1600" dirty="0">
              <a:solidFill>
                <a:schemeClr val="lt1"/>
              </a:solidFill>
            </a:endParaRPr>
          </a:p>
        </p:txBody>
      </p:sp>
      <p:sp>
        <p:nvSpPr>
          <p:cNvPr id="182" name="Google Shape;182;p28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3455073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600" dirty="0">
                <a:solidFill>
                  <a:schemeClr val="dk1"/>
                </a:solidFill>
              </a:rPr>
              <a:t>Verifica che i residui siano significativamente diversi da 0</a:t>
            </a:r>
            <a:endParaRPr sz="1600" dirty="0">
              <a:solidFill>
                <a:schemeClr val="dk1"/>
              </a:solidFill>
            </a:endParaRPr>
          </a:p>
        </p:txBody>
      </p:sp>
      <p:sp>
        <p:nvSpPr>
          <p:cNvPr id="183" name="Google Shape;183;p28"/>
          <p:cNvSpPr txBox="1">
            <a:spLocks noGrp="1"/>
          </p:cNvSpPr>
          <p:nvPr>
            <p:ph type="ctrTitle" idx="7"/>
          </p:nvPr>
        </p:nvSpPr>
        <p:spPr>
          <a:xfrm>
            <a:off x="-10349" y="2375788"/>
            <a:ext cx="6528143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600" dirty="0">
                <a:solidFill>
                  <a:schemeClr val="bg1"/>
                </a:solidFill>
              </a:rPr>
              <a:t>Verifica della normalità nella distribuzione degli errori </a:t>
            </a:r>
            <a:endParaRPr sz="1600" dirty="0">
              <a:solidFill>
                <a:schemeClr val="bg1"/>
              </a:solidFill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703C9F14-AF7A-4E98-A60E-C0EAE53619C9}"/>
              </a:ext>
            </a:extLst>
          </p:cNvPr>
          <p:cNvSpPr txBox="1"/>
          <p:nvPr/>
        </p:nvSpPr>
        <p:spPr>
          <a:xfrm>
            <a:off x="-1" y="1730856"/>
            <a:ext cx="34550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 dirty="0">
                <a:solidFill>
                  <a:schemeClr val="dk1"/>
                </a:solidFill>
                <a:latin typeface="Catamaran Light"/>
                <a:cs typeface="Catamaran Light"/>
                <a:sym typeface="Catamaran Light"/>
              </a:rPr>
              <a:t>Possiamo notare come il valore atteso dei residui sia centrato intorno allo 0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9A78288F-A32E-48A3-A05F-4E7D3DFC2B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928" y="3134919"/>
            <a:ext cx="3071326" cy="1668968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6774C592-C37F-4F69-A99C-A2C8D0D750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80171" y="482141"/>
            <a:ext cx="2021315" cy="2037715"/>
          </a:xfrm>
          <a:prstGeom prst="rect">
            <a:avLst/>
          </a:prstGeom>
        </p:spPr>
      </p:pic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7F9AA3F4-05BE-4592-84D3-13231A9F548F}"/>
              </a:ext>
            </a:extLst>
          </p:cNvPr>
          <p:cNvSpPr txBox="1"/>
          <p:nvPr/>
        </p:nvSpPr>
        <p:spPr>
          <a:xfrm>
            <a:off x="3513491" y="3543058"/>
            <a:ext cx="34550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 dirty="0">
                <a:solidFill>
                  <a:schemeClr val="dk1"/>
                </a:solidFill>
                <a:latin typeface="Catamaran Light"/>
                <a:cs typeface="Catamaran Light"/>
                <a:sym typeface="Catamaran Light"/>
              </a:rPr>
              <a:t>Se gli errori seguono una distribuzione Gaussiana, i punti del grafico dovrebbero concentrarsi lungo una retta a 45°</a:t>
            </a:r>
          </a:p>
          <a:p>
            <a:endParaRPr lang="it-IT" sz="1000" dirty="0">
              <a:solidFill>
                <a:schemeClr val="dk1"/>
              </a:solidFill>
              <a:latin typeface="Catamaran Light"/>
              <a:cs typeface="Catamaran Light"/>
              <a:sym typeface="Catamaran Light"/>
            </a:endParaRPr>
          </a:p>
          <a:p>
            <a:r>
              <a:rPr lang="it-IT" sz="1000" dirty="0">
                <a:solidFill>
                  <a:schemeClr val="dk1"/>
                </a:solidFill>
                <a:latin typeface="Catamaran Light"/>
                <a:cs typeface="Catamaran Light"/>
                <a:sym typeface="Catamaran Light"/>
              </a:rPr>
              <a:t>Come si evince dalla figura, ciò è verificato.</a:t>
            </a:r>
          </a:p>
        </p:txBody>
      </p:sp>
    </p:spTree>
    <p:extLst>
      <p:ext uri="{BB962C8B-B14F-4D97-AF65-F5344CB8AC3E}">
        <p14:creationId xmlns:p14="http://schemas.microsoft.com/office/powerpoint/2010/main" val="10512325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6"/>
          <p:cNvSpPr txBox="1">
            <a:spLocks noGrp="1"/>
          </p:cNvSpPr>
          <p:nvPr>
            <p:ph type="ctrTitle" idx="9"/>
          </p:nvPr>
        </p:nvSpPr>
        <p:spPr>
          <a:xfrm rot="5400000">
            <a:off x="6672869" y="1646270"/>
            <a:ext cx="29133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400" dirty="0"/>
              <a:t>Project Roadmap</a:t>
            </a:r>
            <a:endParaRPr sz="2400" dirty="0"/>
          </a:p>
        </p:txBody>
      </p:sp>
      <p:sp>
        <p:nvSpPr>
          <p:cNvPr id="142" name="Google Shape;142;p26"/>
          <p:cNvSpPr/>
          <p:nvPr/>
        </p:nvSpPr>
        <p:spPr>
          <a:xfrm rot="-5400000" flipH="1">
            <a:off x="-957850" y="957900"/>
            <a:ext cx="5140800" cy="3225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26"/>
          <p:cNvSpPr txBox="1">
            <a:spLocks noGrp="1"/>
          </p:cNvSpPr>
          <p:nvPr>
            <p:ph type="subTitle" idx="7"/>
          </p:nvPr>
        </p:nvSpPr>
        <p:spPr>
          <a:xfrm>
            <a:off x="3427997" y="2224174"/>
            <a:ext cx="282968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Ottenuto mediante analisi di regressione</a:t>
            </a:r>
            <a:endParaRPr dirty="0"/>
          </a:p>
        </p:txBody>
      </p:sp>
      <p:sp>
        <p:nvSpPr>
          <p:cNvPr id="144" name="Google Shape;144;p26"/>
          <p:cNvSpPr txBox="1">
            <a:spLocks noGrp="1"/>
          </p:cNvSpPr>
          <p:nvPr>
            <p:ph type="ctrTitle" idx="6"/>
          </p:nvPr>
        </p:nvSpPr>
        <p:spPr>
          <a:xfrm>
            <a:off x="3427998" y="1810075"/>
            <a:ext cx="3149433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Definizione del modello statistico dei dati</a:t>
            </a:r>
            <a:endParaRPr dirty="0"/>
          </a:p>
        </p:txBody>
      </p:sp>
      <p:sp>
        <p:nvSpPr>
          <p:cNvPr id="145" name="Google Shape;145;p26"/>
          <p:cNvSpPr txBox="1">
            <a:spLocks noGrp="1"/>
          </p:cNvSpPr>
          <p:nvPr>
            <p:ph type="title" idx="8"/>
          </p:nvPr>
        </p:nvSpPr>
        <p:spPr>
          <a:xfrm>
            <a:off x="2523938" y="1911079"/>
            <a:ext cx="1573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4400" dirty="0">
                <a:solidFill>
                  <a:schemeClr val="lt1"/>
                </a:solidFill>
              </a:rPr>
              <a:t>3</a:t>
            </a:r>
            <a:endParaRPr sz="4400" dirty="0">
              <a:solidFill>
                <a:schemeClr val="lt1"/>
              </a:solidFill>
            </a:endParaRPr>
          </a:p>
        </p:txBody>
      </p:sp>
      <p:sp>
        <p:nvSpPr>
          <p:cNvPr id="146" name="Google Shape;146;p26"/>
          <p:cNvSpPr txBox="1">
            <a:spLocks noGrp="1"/>
          </p:cNvSpPr>
          <p:nvPr>
            <p:ph type="ctrTitle"/>
          </p:nvPr>
        </p:nvSpPr>
        <p:spPr>
          <a:xfrm>
            <a:off x="3423902" y="-24911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dirty="0"/>
              <a:t>Analisi dei dati</a:t>
            </a:r>
            <a:endParaRPr dirty="0"/>
          </a:p>
        </p:txBody>
      </p:sp>
      <p:sp>
        <p:nvSpPr>
          <p:cNvPr id="147" name="Google Shape;147;p26"/>
          <p:cNvSpPr txBox="1">
            <a:spLocks noGrp="1"/>
          </p:cNvSpPr>
          <p:nvPr>
            <p:ph type="subTitle" idx="1"/>
          </p:nvPr>
        </p:nvSpPr>
        <p:spPr>
          <a:xfrm>
            <a:off x="3423900" y="390137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Condotta mediante tecniche di statistica descrittiva</a:t>
            </a:r>
            <a:endParaRPr dirty="0"/>
          </a:p>
        </p:txBody>
      </p:sp>
      <p:sp>
        <p:nvSpPr>
          <p:cNvPr id="148" name="Google Shape;148;p26"/>
          <p:cNvSpPr txBox="1">
            <a:spLocks noGrp="1"/>
          </p:cNvSpPr>
          <p:nvPr>
            <p:ph type="title" idx="2"/>
          </p:nvPr>
        </p:nvSpPr>
        <p:spPr>
          <a:xfrm>
            <a:off x="2523938" y="241729"/>
            <a:ext cx="17391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4400" dirty="0">
                <a:solidFill>
                  <a:schemeClr val="lt1"/>
                </a:solidFill>
              </a:rPr>
              <a:t>1</a:t>
            </a:r>
            <a:endParaRPr sz="4400" dirty="0">
              <a:solidFill>
                <a:schemeClr val="lt1"/>
              </a:solidFill>
            </a:endParaRPr>
          </a:p>
        </p:txBody>
      </p:sp>
      <p:sp>
        <p:nvSpPr>
          <p:cNvPr id="149" name="Google Shape;149;p26"/>
          <p:cNvSpPr txBox="1">
            <a:spLocks noGrp="1"/>
          </p:cNvSpPr>
          <p:nvPr>
            <p:ph type="ctrTitle" idx="3"/>
          </p:nvPr>
        </p:nvSpPr>
        <p:spPr>
          <a:xfrm>
            <a:off x="3416623" y="887448"/>
            <a:ext cx="3160808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Valutazione della relazione tra la variabile dipendente e le non dipendenti </a:t>
            </a:r>
            <a:endParaRPr dirty="0"/>
          </a:p>
        </p:txBody>
      </p:sp>
      <p:sp>
        <p:nvSpPr>
          <p:cNvPr id="150" name="Google Shape;150;p26"/>
          <p:cNvSpPr txBox="1">
            <a:spLocks noGrp="1"/>
          </p:cNvSpPr>
          <p:nvPr>
            <p:ph type="subTitle" idx="4"/>
          </p:nvPr>
        </p:nvSpPr>
        <p:spPr>
          <a:xfrm>
            <a:off x="3425259" y="1391678"/>
            <a:ext cx="303641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Condotta mediante Scatter Plot ed analisi di correlazione delle variabili</a:t>
            </a:r>
            <a:endParaRPr dirty="0"/>
          </a:p>
        </p:txBody>
      </p:sp>
      <p:sp>
        <p:nvSpPr>
          <p:cNvPr id="151" name="Google Shape;151;p26"/>
          <p:cNvSpPr txBox="1">
            <a:spLocks noGrp="1"/>
          </p:cNvSpPr>
          <p:nvPr>
            <p:ph type="title" idx="5"/>
          </p:nvPr>
        </p:nvSpPr>
        <p:spPr>
          <a:xfrm>
            <a:off x="2523938" y="1076404"/>
            <a:ext cx="1615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4400" dirty="0">
                <a:solidFill>
                  <a:schemeClr val="lt1"/>
                </a:solidFill>
              </a:rPr>
              <a:t>2</a:t>
            </a:r>
            <a:endParaRPr sz="4400" dirty="0">
              <a:solidFill>
                <a:schemeClr val="lt1"/>
              </a:solidFill>
            </a:endParaRPr>
          </a:p>
        </p:txBody>
      </p:sp>
      <p:sp>
        <p:nvSpPr>
          <p:cNvPr id="152" name="Google Shape;152;p26"/>
          <p:cNvSpPr txBox="1">
            <a:spLocks noGrp="1"/>
          </p:cNvSpPr>
          <p:nvPr>
            <p:ph type="ctrTitle" idx="13"/>
          </p:nvPr>
        </p:nvSpPr>
        <p:spPr>
          <a:xfrm>
            <a:off x="3427999" y="2950903"/>
            <a:ext cx="303367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Stima ai minimi quadrati dei parametri del modello e determinazione degli intervalli di confidenza</a:t>
            </a:r>
            <a:endParaRPr dirty="0"/>
          </a:p>
        </p:txBody>
      </p:sp>
      <p:sp>
        <p:nvSpPr>
          <p:cNvPr id="154" name="Google Shape;154;p26"/>
          <p:cNvSpPr txBox="1">
            <a:spLocks noGrp="1"/>
          </p:cNvSpPr>
          <p:nvPr>
            <p:ph type="title" idx="15"/>
          </p:nvPr>
        </p:nvSpPr>
        <p:spPr>
          <a:xfrm>
            <a:off x="2523938" y="2745754"/>
            <a:ext cx="1573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4400" dirty="0">
                <a:solidFill>
                  <a:schemeClr val="lt1"/>
                </a:solidFill>
              </a:rPr>
              <a:t>4</a:t>
            </a:r>
            <a:endParaRPr sz="4400" dirty="0">
              <a:solidFill>
                <a:schemeClr val="lt1"/>
              </a:solidFill>
            </a:endParaRPr>
          </a:p>
        </p:txBody>
      </p:sp>
      <p:sp>
        <p:nvSpPr>
          <p:cNvPr id="155" name="Google Shape;155;p26"/>
          <p:cNvSpPr txBox="1">
            <a:spLocks noGrp="1"/>
          </p:cNvSpPr>
          <p:nvPr>
            <p:ph type="ctrTitle" idx="16"/>
          </p:nvPr>
        </p:nvSpPr>
        <p:spPr>
          <a:xfrm>
            <a:off x="3427999" y="3322339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Analisi del modello</a:t>
            </a:r>
            <a:endParaRPr dirty="0"/>
          </a:p>
        </p:txBody>
      </p:sp>
      <p:sp>
        <p:nvSpPr>
          <p:cNvPr id="156" name="Google Shape;156;p26"/>
          <p:cNvSpPr txBox="1">
            <a:spLocks noGrp="1"/>
          </p:cNvSpPr>
          <p:nvPr>
            <p:ph type="subTitle" idx="17"/>
          </p:nvPr>
        </p:nvSpPr>
        <p:spPr>
          <a:xfrm>
            <a:off x="3427996" y="3735488"/>
            <a:ext cx="2320943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Calcolo del coefficiente di determinazione e grafici diagnostici</a:t>
            </a:r>
            <a:endParaRPr dirty="0"/>
          </a:p>
        </p:txBody>
      </p:sp>
      <p:sp>
        <p:nvSpPr>
          <p:cNvPr id="157" name="Google Shape;157;p26"/>
          <p:cNvSpPr txBox="1">
            <a:spLocks noGrp="1"/>
          </p:cNvSpPr>
          <p:nvPr>
            <p:ph type="title" idx="18"/>
          </p:nvPr>
        </p:nvSpPr>
        <p:spPr>
          <a:xfrm>
            <a:off x="2523938" y="3580429"/>
            <a:ext cx="1573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4400" dirty="0">
                <a:solidFill>
                  <a:schemeClr val="lt1"/>
                </a:solidFill>
              </a:rPr>
              <a:t>5</a:t>
            </a:r>
            <a:endParaRPr sz="4400" dirty="0">
              <a:solidFill>
                <a:schemeClr val="lt1"/>
              </a:solidFill>
            </a:endParaRPr>
          </a:p>
        </p:txBody>
      </p:sp>
      <p:sp>
        <p:nvSpPr>
          <p:cNvPr id="18" name="Google Shape;157;p26">
            <a:extLst>
              <a:ext uri="{FF2B5EF4-FFF2-40B4-BE49-F238E27FC236}">
                <a16:creationId xmlns:a16="http://schemas.microsoft.com/office/drawing/2014/main" id="{365C8C66-1C92-4EDF-94EA-99BAA62A52B9}"/>
              </a:ext>
            </a:extLst>
          </p:cNvPr>
          <p:cNvSpPr txBox="1">
            <a:spLocks/>
          </p:cNvSpPr>
          <p:nvPr/>
        </p:nvSpPr>
        <p:spPr>
          <a:xfrm>
            <a:off x="2510686" y="4324504"/>
            <a:ext cx="15735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ivvic"/>
              <a:buNone/>
              <a:defRPr sz="4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s" sz="4400" dirty="0">
                <a:solidFill>
                  <a:schemeClr val="lt1"/>
                </a:solidFill>
              </a:rPr>
              <a:t>6</a:t>
            </a:r>
          </a:p>
        </p:txBody>
      </p:sp>
      <p:sp>
        <p:nvSpPr>
          <p:cNvPr id="19" name="Google Shape;155;p26">
            <a:extLst>
              <a:ext uri="{FF2B5EF4-FFF2-40B4-BE49-F238E27FC236}">
                <a16:creationId xmlns:a16="http://schemas.microsoft.com/office/drawing/2014/main" id="{04C25A26-043F-429F-A2D2-5654AA6DFCD6}"/>
              </a:ext>
            </a:extLst>
          </p:cNvPr>
          <p:cNvSpPr txBox="1">
            <a:spLocks/>
          </p:cNvSpPr>
          <p:nvPr/>
        </p:nvSpPr>
        <p:spPr>
          <a:xfrm>
            <a:off x="3408542" y="4172499"/>
            <a:ext cx="2251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r>
              <a:rPr lang="it-IT" dirty="0"/>
              <a:t>Convalida del modello</a:t>
            </a:r>
          </a:p>
        </p:txBody>
      </p:sp>
      <p:sp>
        <p:nvSpPr>
          <p:cNvPr id="21" name="Google Shape;156;p26">
            <a:extLst>
              <a:ext uri="{FF2B5EF4-FFF2-40B4-BE49-F238E27FC236}">
                <a16:creationId xmlns:a16="http://schemas.microsoft.com/office/drawing/2014/main" id="{D32B5105-71BB-495E-816E-BBBA9D768CF3}"/>
              </a:ext>
            </a:extLst>
          </p:cNvPr>
          <p:cNvSpPr txBox="1">
            <a:spLocks/>
          </p:cNvSpPr>
          <p:nvPr/>
        </p:nvSpPr>
        <p:spPr>
          <a:xfrm>
            <a:off x="3416623" y="4586387"/>
            <a:ext cx="2320943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pPr marL="0" indent="0"/>
            <a:r>
              <a:rPr lang="it-IT" dirty="0"/>
              <a:t>Condotta mediante regressione </a:t>
            </a:r>
            <a:r>
              <a:rPr lang="it-IT" i="1" dirty="0"/>
              <a:t>Stepwise</a:t>
            </a:r>
          </a:p>
        </p:txBody>
      </p:sp>
    </p:spTree>
    <p:extLst>
      <p:ext uri="{BB962C8B-B14F-4D97-AF65-F5344CB8AC3E}">
        <p14:creationId xmlns:p14="http://schemas.microsoft.com/office/powerpoint/2010/main" val="27151064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135;p25">
            <a:extLst>
              <a:ext uri="{FF2B5EF4-FFF2-40B4-BE49-F238E27FC236}">
                <a16:creationId xmlns:a16="http://schemas.microsoft.com/office/drawing/2014/main" id="{8CC6CD5C-083A-4F0A-9454-BEFCB3CF8445}"/>
              </a:ext>
            </a:extLst>
          </p:cNvPr>
          <p:cNvSpPr/>
          <p:nvPr/>
        </p:nvSpPr>
        <p:spPr>
          <a:xfrm rot="-5400000" flipH="1">
            <a:off x="3111855" y="-370006"/>
            <a:ext cx="353085" cy="657679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135;p25">
            <a:extLst>
              <a:ext uri="{FF2B5EF4-FFF2-40B4-BE49-F238E27FC236}">
                <a16:creationId xmlns:a16="http://schemas.microsoft.com/office/drawing/2014/main" id="{FFA141DE-E35E-4997-AD7B-9C4FC62AA78E}"/>
              </a:ext>
            </a:extLst>
          </p:cNvPr>
          <p:cNvSpPr/>
          <p:nvPr/>
        </p:nvSpPr>
        <p:spPr>
          <a:xfrm rot="-5400000" flipH="1">
            <a:off x="3114183" y="-3111853"/>
            <a:ext cx="353085" cy="657679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28"/>
          <p:cNvSpPr txBox="1">
            <a:spLocks noGrp="1"/>
          </p:cNvSpPr>
          <p:nvPr>
            <p:ph type="ctrTitle" idx="6"/>
          </p:nvPr>
        </p:nvSpPr>
        <p:spPr>
          <a:xfrm rot="5400000">
            <a:off x="6685437" y="1646270"/>
            <a:ext cx="29133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it-IT" dirty="0"/>
              <a:t>Analisi dei residui</a:t>
            </a:r>
            <a:endParaRPr dirty="0"/>
          </a:p>
        </p:txBody>
      </p:sp>
      <p:sp>
        <p:nvSpPr>
          <p:cNvPr id="178" name="Google Shape;178;p28"/>
          <p:cNvSpPr txBox="1">
            <a:spLocks noGrp="1"/>
          </p:cNvSpPr>
          <p:nvPr>
            <p:ph type="subTitle" idx="3"/>
          </p:nvPr>
        </p:nvSpPr>
        <p:spPr>
          <a:xfrm>
            <a:off x="2981915" y="3125244"/>
            <a:ext cx="3597207" cy="7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s" dirty="0">
                <a:solidFill>
                  <a:schemeClr val="tx1"/>
                </a:solidFill>
              </a:rPr>
              <a:t>Possiamo verificarla mediante il test di Durbin-Watson, il quale esibisce un valore pari a 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s" dirty="0">
                <a:solidFill>
                  <a:schemeClr val="tx1"/>
                </a:solidFill>
              </a:rPr>
              <a:t>-DW = 1,9829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s" dirty="0">
                <a:solidFill>
                  <a:schemeClr val="tx1"/>
                </a:solidFill>
              </a:rPr>
              <a:t>-p-value = 0,4739</a:t>
            </a:r>
          </a:p>
        </p:txBody>
      </p:sp>
      <p:sp>
        <p:nvSpPr>
          <p:cNvPr id="180" name="Google Shape;180;p28"/>
          <p:cNvSpPr txBox="1">
            <a:spLocks noGrp="1"/>
          </p:cNvSpPr>
          <p:nvPr>
            <p:ph type="ctrTitle" idx="2"/>
          </p:nvPr>
        </p:nvSpPr>
        <p:spPr>
          <a:xfrm>
            <a:off x="0" y="2741849"/>
            <a:ext cx="4823057" cy="39859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solidFill>
                  <a:schemeClr val="bg1"/>
                </a:solidFill>
              </a:rPr>
              <a:t>Verifica dell’indipendenza dei residui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82" name="Google Shape;182;p28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3455073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600" dirty="0">
                <a:solidFill>
                  <a:schemeClr val="bg1"/>
                </a:solidFill>
              </a:rPr>
              <a:t>Verifica della linearità</a:t>
            </a:r>
            <a:br>
              <a:rPr lang="it-IT" sz="1600" dirty="0">
                <a:solidFill>
                  <a:schemeClr val="dk1"/>
                </a:solidFill>
              </a:rPr>
            </a:br>
            <a:endParaRPr sz="1600" dirty="0">
              <a:solidFill>
                <a:schemeClr val="dk1"/>
              </a:solidFill>
            </a:endParaRPr>
          </a:p>
        </p:txBody>
      </p:sp>
      <p:sp>
        <p:nvSpPr>
          <p:cNvPr id="16" name="Google Shape;178;p28">
            <a:extLst>
              <a:ext uri="{FF2B5EF4-FFF2-40B4-BE49-F238E27FC236}">
                <a16:creationId xmlns:a16="http://schemas.microsoft.com/office/drawing/2014/main" id="{3C558B5E-298E-4B5A-A513-8EEB7D89BCC7}"/>
              </a:ext>
            </a:extLst>
          </p:cNvPr>
          <p:cNvSpPr txBox="1">
            <a:spLocks/>
          </p:cNvSpPr>
          <p:nvPr/>
        </p:nvSpPr>
        <p:spPr>
          <a:xfrm>
            <a:off x="3024453" y="3870744"/>
            <a:ext cx="3597207" cy="7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pPr marL="0" indent="0"/>
            <a:r>
              <a:rPr lang="es" dirty="0">
                <a:solidFill>
                  <a:schemeClr val="tx1"/>
                </a:solidFill>
              </a:rPr>
              <a:t>Un valore vicino a 2 indica che n</a:t>
            </a:r>
            <a:r>
              <a:rPr lang="it-IT" dirty="0">
                <a:solidFill>
                  <a:schemeClr val="tx1"/>
                </a:solidFill>
              </a:rPr>
              <a:t>on è presente alcuna autocorrelazione.</a:t>
            </a:r>
          </a:p>
          <a:p>
            <a:pPr marL="0" indent="0"/>
            <a:endParaRPr lang="it-IT" dirty="0">
              <a:solidFill>
                <a:schemeClr val="tx1"/>
              </a:solidFill>
            </a:endParaRPr>
          </a:p>
          <a:p>
            <a:pPr marL="0" indent="0"/>
            <a:r>
              <a:rPr lang="it-IT" dirty="0">
                <a:solidFill>
                  <a:schemeClr val="tx1"/>
                </a:solidFill>
              </a:rPr>
              <a:t>Possiamo inoltre considerare il grafico a sinistra, nel quale non devono essere evidenziati pattern.</a:t>
            </a:r>
            <a:endParaRPr lang="es" dirty="0">
              <a:solidFill>
                <a:schemeClr val="tx1"/>
              </a:solidFill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9A78288F-A32E-48A3-A05F-4E7D3DFC2B9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15038" y="3128956"/>
            <a:ext cx="2115106" cy="1879636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E6200A37-C8AF-4F74-8223-4510EC32E056}"/>
              </a:ext>
            </a:extLst>
          </p:cNvPr>
          <p:cNvSpPr txBox="1"/>
          <p:nvPr/>
        </p:nvSpPr>
        <p:spPr>
          <a:xfrm>
            <a:off x="3829398" y="1332024"/>
            <a:ext cx="299559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dirty="0">
                <a:solidFill>
                  <a:schemeClr val="tx1"/>
                </a:solidFill>
                <a:latin typeface="Catamaran Light" panose="020B0604020202020204" charset="0"/>
                <a:cs typeface="Catamaran Light" panose="020B0604020202020204" charset="0"/>
              </a:rPr>
              <a:t>Secondo l’ipotesi di linearità, i dati devono distribuirsi in modo casuale intorno allo 0.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4CE140AB-56C0-47FC-A6CF-0E2C149A00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785" y="429889"/>
            <a:ext cx="3694613" cy="2175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1269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5"/>
          <p:cNvSpPr/>
          <p:nvPr/>
        </p:nvSpPr>
        <p:spPr>
          <a:xfrm rot="-5400000" flipH="1">
            <a:off x="2844392" y="-2844392"/>
            <a:ext cx="784444" cy="647322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25"/>
          <p:cNvSpPr txBox="1">
            <a:spLocks noGrp="1"/>
          </p:cNvSpPr>
          <p:nvPr>
            <p:ph type="ctrTitle"/>
          </p:nvPr>
        </p:nvSpPr>
        <p:spPr>
          <a:xfrm>
            <a:off x="0" y="138329"/>
            <a:ext cx="6473229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 dirty="0">
                <a:solidFill>
                  <a:schemeClr val="bg1"/>
                </a:solidFill>
              </a:rPr>
              <a:t>Scelta del modello tramite regressione Stepwise </a:t>
            </a:r>
            <a:endParaRPr sz="2000" dirty="0">
              <a:solidFill>
                <a:schemeClr val="bg1"/>
              </a:solidFill>
            </a:endParaRPr>
          </a:p>
        </p:txBody>
      </p:sp>
      <p:sp>
        <p:nvSpPr>
          <p:cNvPr id="133" name="Google Shape;133;p25"/>
          <p:cNvSpPr txBox="1">
            <a:spLocks noGrp="1"/>
          </p:cNvSpPr>
          <p:nvPr>
            <p:ph type="subTitle" idx="4294967295"/>
          </p:nvPr>
        </p:nvSpPr>
        <p:spPr>
          <a:xfrm flipH="1">
            <a:off x="148653" y="1363854"/>
            <a:ext cx="4884028" cy="112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Al fine di corroborare il modello individuato precedentemente, si è eseguita sui regressori inizialmente disponibili l’analisi di regressione Stepwise.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s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Dopo n iterazioni il risultato ottenuto è il seguente: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s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s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135" name="Google Shape;135;p25"/>
          <p:cNvSpPr/>
          <p:nvPr/>
        </p:nvSpPr>
        <p:spPr>
          <a:xfrm flipH="1">
            <a:off x="5042779" y="1401936"/>
            <a:ext cx="143874" cy="347171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B1809ADA-DAFF-461D-A5D7-DA8FEA21EC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158" y="2466426"/>
            <a:ext cx="3770624" cy="1793038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7BB7B97D-066D-40D7-A294-244A4E18027E}"/>
              </a:ext>
            </a:extLst>
          </p:cNvPr>
          <p:cNvSpPr txBox="1"/>
          <p:nvPr/>
        </p:nvSpPr>
        <p:spPr>
          <a:xfrm>
            <a:off x="148653" y="4418079"/>
            <a:ext cx="5518817" cy="517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Clr>
                <a:schemeClr val="dk1"/>
              </a:buClr>
              <a:buSzPts val="1200"/>
            </a:pPr>
            <a:r>
              <a:rPr lang="it-IT" sz="1200" dirty="0">
                <a:solidFill>
                  <a:schemeClr val="dk1"/>
                </a:solidFill>
                <a:latin typeface="Catamaran Light"/>
                <a:cs typeface="Catamaran Light"/>
                <a:sym typeface="Catamaran Light"/>
              </a:rPr>
              <a:t>Il criterio Stepwise suggerisce di annettere al modello i regressori: </a:t>
            </a:r>
          </a:p>
          <a:p>
            <a:pPr>
              <a:lnSpc>
                <a:spcPct val="115000"/>
              </a:lnSpc>
              <a:buClr>
                <a:schemeClr val="dk1"/>
              </a:buClr>
              <a:buSzPts val="1200"/>
            </a:pPr>
            <a:r>
              <a:rPr lang="it-IT" sz="1200" dirty="0">
                <a:solidFill>
                  <a:schemeClr val="dk1"/>
                </a:solidFill>
                <a:latin typeface="Catamaran Light"/>
                <a:cs typeface="Catamaran Light"/>
                <a:sym typeface="Catamaran Light"/>
              </a:rPr>
              <a:t>aging, cpu, processi, ram, audio.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03CA5A28-E57E-43B6-950D-7B86A1F719A5}"/>
              </a:ext>
            </a:extLst>
          </p:cNvPr>
          <p:cNvSpPr txBox="1"/>
          <p:nvPr/>
        </p:nvSpPr>
        <p:spPr>
          <a:xfrm>
            <a:off x="5296277" y="1401936"/>
            <a:ext cx="3847723" cy="15788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Clr>
                <a:schemeClr val="dk1"/>
              </a:buClr>
              <a:buSzPts val="1200"/>
            </a:pPr>
            <a:r>
              <a:rPr lang="it-IT" sz="1200" dirty="0">
                <a:solidFill>
                  <a:schemeClr val="dk1"/>
                </a:solidFill>
                <a:latin typeface="Catamaran Light"/>
                <a:cs typeface="Catamaran Light"/>
                <a:sym typeface="Catamaran Light"/>
              </a:rPr>
              <a:t>Tutti e tre gli algoritmi possibili basati sull’AIC hanno portato allo stesso risultato, concordando sull’eliminazione del regressore Hard Disk.</a:t>
            </a:r>
          </a:p>
          <a:p>
            <a:pPr>
              <a:lnSpc>
                <a:spcPct val="115000"/>
              </a:lnSpc>
              <a:buClr>
                <a:schemeClr val="dk1"/>
              </a:buClr>
              <a:buSzPts val="1200"/>
            </a:pPr>
            <a:endParaRPr lang="it-IT" sz="1200" dirty="0">
              <a:solidFill>
                <a:schemeClr val="dk1"/>
              </a:solidFill>
              <a:latin typeface="Catamaran Light"/>
              <a:cs typeface="Catamaran Light"/>
              <a:sym typeface="Catamaran Light"/>
            </a:endParaRPr>
          </a:p>
          <a:p>
            <a:pPr>
              <a:lnSpc>
                <a:spcPct val="115000"/>
              </a:lnSpc>
              <a:buClr>
                <a:schemeClr val="dk1"/>
              </a:buClr>
              <a:buSzPts val="1200"/>
            </a:pPr>
            <a:r>
              <a:rPr lang="it-IT" sz="1200" dirty="0">
                <a:solidFill>
                  <a:schemeClr val="dk1"/>
                </a:solidFill>
                <a:latin typeface="Catamaran Light"/>
                <a:cs typeface="Catamaran Light"/>
                <a:sym typeface="Catamaran Light"/>
              </a:rPr>
              <a:t>Tuttavia il modello ottenuto non è migliore di quello individuato precedentemente. Infatti il comando </a:t>
            </a:r>
            <a:r>
              <a:rPr lang="it-IT" sz="1200" i="1" dirty="0">
                <a:solidFill>
                  <a:schemeClr val="dk1"/>
                </a:solidFill>
                <a:latin typeface="Catamaran Light"/>
                <a:cs typeface="Catamaran Light"/>
                <a:sym typeface="Catamaran Light"/>
              </a:rPr>
              <a:t>lm</a:t>
            </a:r>
            <a:r>
              <a:rPr lang="it-IT" sz="1200" dirty="0">
                <a:solidFill>
                  <a:schemeClr val="dk1"/>
                </a:solidFill>
                <a:latin typeface="Catamaran Light"/>
                <a:cs typeface="Catamaran Light"/>
                <a:sym typeface="Catamaran Light"/>
              </a:rPr>
              <a:t> di R restituisce: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4EB0DFDD-27FE-4E6D-9238-BB1779B857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9773" y="2980830"/>
            <a:ext cx="3340729" cy="1738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1526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5"/>
          <p:cNvSpPr txBox="1">
            <a:spLocks noGrp="1"/>
          </p:cNvSpPr>
          <p:nvPr>
            <p:ph type="ctrTitle"/>
          </p:nvPr>
        </p:nvSpPr>
        <p:spPr>
          <a:xfrm rot="5400000">
            <a:off x="6603595" y="2025637"/>
            <a:ext cx="3481200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Indice AIC sul nostro modello</a:t>
            </a:r>
            <a:endParaRPr dirty="0"/>
          </a:p>
        </p:txBody>
      </p:sp>
      <p:sp>
        <p:nvSpPr>
          <p:cNvPr id="134" name="Google Shape;134;p25"/>
          <p:cNvSpPr/>
          <p:nvPr/>
        </p:nvSpPr>
        <p:spPr>
          <a:xfrm rot="-5400000" flipH="1">
            <a:off x="82950" y="-82950"/>
            <a:ext cx="548400" cy="7143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25"/>
          <p:cNvSpPr/>
          <p:nvPr/>
        </p:nvSpPr>
        <p:spPr>
          <a:xfrm rot="-5400000" flipH="1">
            <a:off x="7398225" y="3397650"/>
            <a:ext cx="891300" cy="26004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CECEEBE7-B3D5-4148-86D3-3098724E41CD}"/>
              </a:ext>
            </a:extLst>
          </p:cNvPr>
          <p:cNvSpPr txBox="1"/>
          <p:nvPr/>
        </p:nvSpPr>
        <p:spPr>
          <a:xfrm>
            <a:off x="207818" y="859318"/>
            <a:ext cx="595707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tx1"/>
                </a:solidFill>
              </a:rPr>
              <a:t>Analizziamo ora, per concludere, il modello da noi individuato mediante regressione </a:t>
            </a:r>
            <a:r>
              <a:rPr lang="it-IT" i="1" dirty="0">
                <a:solidFill>
                  <a:schemeClr val="tx1"/>
                </a:solidFill>
              </a:rPr>
              <a:t>Stepwise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CD4194E-0E63-4E96-A6C2-94DFFFF02C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150" y="1561236"/>
            <a:ext cx="5487324" cy="2021027"/>
          </a:xfrm>
          <a:prstGeom prst="rect">
            <a:avLst/>
          </a:prstGeom>
        </p:spPr>
      </p:pic>
      <p:sp>
        <p:nvSpPr>
          <p:cNvPr id="39" name="CasellaDiTesto 38">
            <a:extLst>
              <a:ext uri="{FF2B5EF4-FFF2-40B4-BE49-F238E27FC236}">
                <a16:creationId xmlns:a16="http://schemas.microsoft.com/office/drawing/2014/main" id="{6CD8F4B1-E0CA-4674-A20C-637519ED255A}"/>
              </a:ext>
            </a:extLst>
          </p:cNvPr>
          <p:cNvSpPr txBox="1"/>
          <p:nvPr/>
        </p:nvSpPr>
        <p:spPr>
          <a:xfrm>
            <a:off x="207817" y="3863559"/>
            <a:ext cx="5957079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tx1"/>
                </a:solidFill>
              </a:rPr>
              <a:t>Come è possibile notare l’indice AIC di tale modello è molto più basso del modello precedentemente ottenuto, infatti, abbiamo un AIC di 307.2 vs 390.87  </a:t>
            </a:r>
          </a:p>
        </p:txBody>
      </p:sp>
    </p:spTree>
    <p:extLst>
      <p:ext uri="{BB962C8B-B14F-4D97-AF65-F5344CB8AC3E}">
        <p14:creationId xmlns:p14="http://schemas.microsoft.com/office/powerpoint/2010/main" val="20298833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5"/>
          <p:cNvSpPr txBox="1">
            <a:spLocks noGrp="1"/>
          </p:cNvSpPr>
          <p:nvPr>
            <p:ph type="ctrTitle"/>
          </p:nvPr>
        </p:nvSpPr>
        <p:spPr>
          <a:xfrm>
            <a:off x="714300" y="76976"/>
            <a:ext cx="4224282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Un’ ultima considerazione</a:t>
            </a:r>
            <a:endParaRPr dirty="0"/>
          </a:p>
        </p:txBody>
      </p:sp>
      <p:sp>
        <p:nvSpPr>
          <p:cNvPr id="134" name="Google Shape;134;p25"/>
          <p:cNvSpPr/>
          <p:nvPr/>
        </p:nvSpPr>
        <p:spPr>
          <a:xfrm rot="-5400000" flipH="1">
            <a:off x="82950" y="-82950"/>
            <a:ext cx="548400" cy="7143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25"/>
          <p:cNvSpPr/>
          <p:nvPr/>
        </p:nvSpPr>
        <p:spPr>
          <a:xfrm rot="-5400000" flipH="1">
            <a:off x="7398225" y="3397650"/>
            <a:ext cx="891300" cy="26004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CECEEBE7-B3D5-4148-86D3-3098724E41CD}"/>
              </a:ext>
            </a:extLst>
          </p:cNvPr>
          <p:cNvSpPr txBox="1"/>
          <p:nvPr/>
        </p:nvSpPr>
        <p:spPr>
          <a:xfrm>
            <a:off x="357150" y="801246"/>
            <a:ext cx="803988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tx1"/>
                </a:solidFill>
                <a:latin typeface="Catamaran Light" panose="020B0604020202020204" charset="0"/>
                <a:cs typeface="Catamaran Light" panose="020B0604020202020204" charset="0"/>
              </a:rPr>
              <a:t>Utilizzando l’</a:t>
            </a:r>
            <a:r>
              <a:rPr lang="it-IT" b="1" i="1" dirty="0">
                <a:solidFill>
                  <a:schemeClr val="tx1"/>
                </a:solidFill>
                <a:effectLst/>
                <a:latin typeface="Catamaran Light" panose="020B0604020202020204" charset="0"/>
                <a:cs typeface="Catamaran Light" panose="020B0604020202020204" charset="0"/>
              </a:rPr>
              <a:t>ANOVA</a:t>
            </a:r>
            <a:r>
              <a:rPr lang="it-IT" dirty="0">
                <a:solidFill>
                  <a:schemeClr val="tx1"/>
                </a:solidFill>
                <a:latin typeface="Catamaran Light" panose="020B0604020202020204" charset="0"/>
                <a:cs typeface="Catamaran Light" panose="020B0604020202020204" charset="0"/>
              </a:rPr>
              <a:t> mettiamo in evidenza se le variabili in più o in meno di un modello rispetto all’altro apportano oppure no un contributo significativo nello spiegare la variabile di risposta</a:t>
            </a:r>
            <a:r>
              <a:rPr lang="it-IT" dirty="0">
                <a:solidFill>
                  <a:schemeClr val="tx1"/>
                </a:solidFill>
              </a:rPr>
              <a:t>.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CD4194E-0E63-4E96-A6C2-94DFFFF02C3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42694" y="1447570"/>
            <a:ext cx="5487324" cy="174136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9" name="CasellaDiTesto 38">
                <a:extLst>
                  <a:ext uri="{FF2B5EF4-FFF2-40B4-BE49-F238E27FC236}">
                    <a16:creationId xmlns:a16="http://schemas.microsoft.com/office/drawing/2014/main" id="{6CD8F4B1-E0CA-4674-A20C-637519ED255A}"/>
                  </a:ext>
                </a:extLst>
              </p:cNvPr>
              <p:cNvSpPr txBox="1"/>
              <p:nvPr/>
            </p:nvSpPr>
            <p:spPr>
              <a:xfrm>
                <a:off x="442694" y="3603590"/>
                <a:ext cx="5957079" cy="7570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it-IT" dirty="0">
                    <a:solidFill>
                      <a:schemeClr val="tx1"/>
                    </a:solidFill>
                    <a:latin typeface="Catamaran Light" panose="020B0604020202020204" charset="0"/>
                    <a:cs typeface="Catamaran Light" panose="020B0604020202020204" charset="0"/>
                  </a:rPr>
                  <a:t>L’aggiunta dell’interazione </a:t>
                </a:r>
                <a14:m>
                  <m:oMath xmlns:m="http://schemas.openxmlformats.org/officeDocument/2006/math">
                    <m:r>
                      <a:rPr lang="it-IT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tamaran Light" panose="020B0604020202020204" charset="0"/>
                      </a:rPr>
                      <m:t>𝑐𝑝𝑢</m:t>
                    </m:r>
                    <m:r>
                      <a:rPr lang="it-IT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tamaran Light" panose="020B0604020202020204" charset="0"/>
                      </a:rPr>
                      <m:t>∗</m:t>
                    </m:r>
                    <m:r>
                      <a:rPr lang="it-IT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tamaran Light" panose="020B0604020202020204" charset="0"/>
                      </a:rPr>
                      <m:t>𝑟𝑎𝑚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  <a:latin typeface="Catamaran Light" panose="020B0604020202020204" charset="0"/>
                    <a:cs typeface="Catamaran Light" panose="020B0604020202020204" charset="0"/>
                  </a:rPr>
                  <a:t> e di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tamaran Light" panose="020B0604020202020204" charset="0"/>
                          </a:rPr>
                        </m:ctrlPr>
                      </m:sSupPr>
                      <m:e>
                        <m:r>
                          <a:rPr lang="it-IT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tamaran Light" panose="020B0604020202020204" charset="0"/>
                          </a:rPr>
                          <m:t>𝑝𝑟𝑜𝑐𝑒𝑠𝑠𝑖</m:t>
                        </m:r>
                      </m:e>
                      <m:sup>
                        <m:r>
                          <a:rPr lang="it-IT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tamaran Light" panose="020B0604020202020204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it-IT" dirty="0">
                    <a:solidFill>
                      <a:schemeClr val="tx1"/>
                    </a:solidFill>
                    <a:latin typeface="Catamaran Light" panose="020B0604020202020204" charset="0"/>
                    <a:cs typeface="Catamaran Light" panose="020B0604020202020204" charset="0"/>
                  </a:rPr>
                  <a:t> apporta un contributo significativo (***) nello spiegare la variabile di risposta, che nel nostro caso ricordiamo essere </a:t>
                </a:r>
                <a:r>
                  <a:rPr lang="it-IT" i="1" dirty="0">
                    <a:solidFill>
                      <a:schemeClr val="tx1"/>
                    </a:solidFill>
                    <a:latin typeface="Catamaran Light" panose="020B0604020202020204" charset="0"/>
                    <a:cs typeface="Catamaran Light" panose="020B0604020202020204" charset="0"/>
                  </a:rPr>
                  <a:t>prestazioni software del calcolatore</a:t>
                </a:r>
                <a:r>
                  <a:rPr lang="it-IT" dirty="0">
                    <a:solidFill>
                      <a:schemeClr val="tx1"/>
                    </a:solidFill>
                    <a:latin typeface="Catamaran Light" panose="020B0604020202020204" charset="0"/>
                    <a:cs typeface="Catamaran Light" panose="020B060402020202020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39" name="CasellaDiTesto 38">
                <a:extLst>
                  <a:ext uri="{FF2B5EF4-FFF2-40B4-BE49-F238E27FC236}">
                    <a16:creationId xmlns:a16="http://schemas.microsoft.com/office/drawing/2014/main" id="{6CD8F4B1-E0CA-4674-A20C-637519ED25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694" y="3603590"/>
                <a:ext cx="5957079" cy="757067"/>
              </a:xfrm>
              <a:prstGeom prst="rect">
                <a:avLst/>
              </a:prstGeom>
              <a:blipFill>
                <a:blip r:embed="rId4"/>
                <a:stretch>
                  <a:fillRect l="-307" b="-564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829194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2" name="Google Shape;572;p49"/>
          <p:cNvPicPr preferRelativeResize="0"/>
          <p:nvPr/>
        </p:nvPicPr>
        <p:blipFill>
          <a:blip r:embed="rId3"/>
          <a:srcRect/>
          <a:stretch/>
        </p:blipFill>
        <p:spPr>
          <a:xfrm>
            <a:off x="4546018" y="1264655"/>
            <a:ext cx="4597982" cy="2743980"/>
          </a:xfrm>
          <a:prstGeom prst="rect">
            <a:avLst/>
          </a:prstGeom>
          <a:noFill/>
          <a:ln>
            <a:noFill/>
          </a:ln>
        </p:spPr>
      </p:pic>
      <p:sp>
        <p:nvSpPr>
          <p:cNvPr id="573" name="Google Shape;573;p49"/>
          <p:cNvSpPr/>
          <p:nvPr/>
        </p:nvSpPr>
        <p:spPr>
          <a:xfrm rot="5400000">
            <a:off x="2413990" y="337654"/>
            <a:ext cx="2743979" cy="4597982"/>
          </a:xfrm>
          <a:prstGeom prst="rect">
            <a:avLst/>
          </a:prstGeom>
          <a:solidFill>
            <a:srgbClr val="00B0F0">
              <a:alpha val="617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4" name="Google Shape;574;p49"/>
          <p:cNvSpPr txBox="1">
            <a:spLocks noGrp="1"/>
          </p:cNvSpPr>
          <p:nvPr>
            <p:ph type="subTitle" idx="1"/>
          </p:nvPr>
        </p:nvSpPr>
        <p:spPr>
          <a:xfrm>
            <a:off x="2103408" y="2226762"/>
            <a:ext cx="28563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dirty="0">
                <a:solidFill>
                  <a:schemeClr val="lt1"/>
                </a:solidFill>
              </a:rPr>
              <a:t>‘‘ </a:t>
            </a:r>
            <a:r>
              <a:rPr lang="it-IT" b="1" dirty="0">
                <a:solidFill>
                  <a:schemeClr val="lt1"/>
                </a:solidFill>
                <a:latin typeface="Catamaran ExtraLight" panose="020B0604020202020204" charset="0"/>
                <a:cs typeface="Catamaran ExtraLight" panose="020B0604020202020204" charset="0"/>
              </a:rPr>
              <a:t>T</a:t>
            </a:r>
            <a:r>
              <a:rPr lang="it-IT" b="1" i="0" dirty="0">
                <a:solidFill>
                  <a:schemeClr val="bg1"/>
                </a:solidFill>
                <a:effectLst/>
                <a:latin typeface="Catamaran ExtraLight" panose="020B0604020202020204" charset="0"/>
                <a:cs typeface="Catamaran ExtraLight" panose="020B0604020202020204" charset="0"/>
              </a:rPr>
              <a:t>utti i modelli sono sbagliati, ma alcuni sono utili. </a:t>
            </a:r>
            <a:r>
              <a:rPr lang="it-IT" dirty="0">
                <a:solidFill>
                  <a:schemeClr val="lt1"/>
                </a:solidFill>
              </a:rPr>
              <a:t>’’ ~ George Box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575" name="Google Shape;575;p49"/>
          <p:cNvSpPr txBox="1">
            <a:spLocks noGrp="1"/>
          </p:cNvSpPr>
          <p:nvPr>
            <p:ph type="ctrTitle"/>
          </p:nvPr>
        </p:nvSpPr>
        <p:spPr>
          <a:xfrm>
            <a:off x="2103408" y="289037"/>
            <a:ext cx="26073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000" dirty="0">
                <a:solidFill>
                  <a:schemeClr val="lt1"/>
                </a:solidFill>
              </a:rPr>
              <a:t>Fine</a:t>
            </a:r>
            <a:endParaRPr sz="3000" dirty="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7"/>
          <p:cNvSpPr txBox="1">
            <a:spLocks noGrp="1"/>
          </p:cNvSpPr>
          <p:nvPr>
            <p:ph type="subTitle" idx="1"/>
          </p:nvPr>
        </p:nvSpPr>
        <p:spPr>
          <a:xfrm flipH="1">
            <a:off x="4734368" y="481029"/>
            <a:ext cx="4121375" cy="11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Riportiamo in forma tabellare, la divisione in classi per ogni regressore ed i valori relativi a: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it-IT" b="1" dirty="0"/>
              <a:t>Centro di classe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it-IT" b="1" dirty="0"/>
              <a:t>Frequenze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it-IT" b="1" dirty="0"/>
              <a:t>Frequenze relative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it-IT" b="1" dirty="0"/>
              <a:t>Frequenze cumulate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it-IT" b="1" dirty="0"/>
              <a:t>Frequenze Relative Cumulate </a:t>
            </a:r>
          </a:p>
        </p:txBody>
      </p:sp>
      <p:sp>
        <p:nvSpPr>
          <p:cNvPr id="165" name="Google Shape;165;p27"/>
          <p:cNvSpPr txBox="1">
            <a:spLocks noGrp="1"/>
          </p:cNvSpPr>
          <p:nvPr>
            <p:ph type="title"/>
          </p:nvPr>
        </p:nvSpPr>
        <p:spPr>
          <a:xfrm>
            <a:off x="4600379" y="-4906"/>
            <a:ext cx="4155744" cy="49245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dirty="0"/>
              <a:t>Distribuzione di frequenza</a:t>
            </a:r>
            <a:endParaRPr sz="2400" dirty="0"/>
          </a:p>
        </p:txBody>
      </p:sp>
      <p:sp>
        <p:nvSpPr>
          <p:cNvPr id="167" name="Google Shape;167;p27"/>
          <p:cNvSpPr/>
          <p:nvPr/>
        </p:nvSpPr>
        <p:spPr>
          <a:xfrm>
            <a:off x="8782050" y="-4906"/>
            <a:ext cx="362100" cy="1988700"/>
          </a:xfrm>
          <a:prstGeom prst="rect">
            <a:avLst/>
          </a:prstGeom>
          <a:solidFill>
            <a:srgbClr val="0070C0">
              <a:alpha val="58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2B87C182-4E0A-4DD0-8358-8611C512E5D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12750" y="456352"/>
            <a:ext cx="3457805" cy="1491402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F948820B-1285-44CE-9DCB-C27DFF6CF76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50625" y="2705794"/>
            <a:ext cx="3457805" cy="1491402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A54E2D35-F696-44D2-B8CA-101E67BCF99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338047" y="2705793"/>
            <a:ext cx="3457805" cy="1491402"/>
          </a:xfrm>
          <a:prstGeom prst="rect">
            <a:avLst/>
          </a:prstGeom>
        </p:spPr>
      </p:pic>
      <p:sp>
        <p:nvSpPr>
          <p:cNvPr id="10" name="Google Shape;167;p27">
            <a:extLst>
              <a:ext uri="{FF2B5EF4-FFF2-40B4-BE49-F238E27FC236}">
                <a16:creationId xmlns:a16="http://schemas.microsoft.com/office/drawing/2014/main" id="{B014873F-8CC6-4778-BF13-DFD6C7F7966B}"/>
              </a:ext>
            </a:extLst>
          </p:cNvPr>
          <p:cNvSpPr/>
          <p:nvPr/>
        </p:nvSpPr>
        <p:spPr>
          <a:xfrm rot="16200000">
            <a:off x="2423563" y="440024"/>
            <a:ext cx="45719" cy="3665551"/>
          </a:xfrm>
          <a:prstGeom prst="rect">
            <a:avLst/>
          </a:prstGeom>
          <a:solidFill>
            <a:srgbClr val="0070C0">
              <a:alpha val="58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67;p27">
            <a:extLst>
              <a:ext uri="{FF2B5EF4-FFF2-40B4-BE49-F238E27FC236}">
                <a16:creationId xmlns:a16="http://schemas.microsoft.com/office/drawing/2014/main" id="{B2E8D59D-1CB3-4086-AA4A-839344FE9F91}"/>
              </a:ext>
            </a:extLst>
          </p:cNvPr>
          <p:cNvSpPr/>
          <p:nvPr/>
        </p:nvSpPr>
        <p:spPr>
          <a:xfrm>
            <a:off x="4600379" y="2749550"/>
            <a:ext cx="45719" cy="1192578"/>
          </a:xfrm>
          <a:prstGeom prst="rect">
            <a:avLst/>
          </a:prstGeom>
          <a:solidFill>
            <a:srgbClr val="0070C0">
              <a:alpha val="58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48933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7"/>
          <p:cNvSpPr/>
          <p:nvPr/>
        </p:nvSpPr>
        <p:spPr>
          <a:xfrm>
            <a:off x="0" y="-4906"/>
            <a:ext cx="362100" cy="1988700"/>
          </a:xfrm>
          <a:prstGeom prst="rect">
            <a:avLst/>
          </a:prstGeom>
          <a:solidFill>
            <a:srgbClr val="0070C0">
              <a:alpha val="58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2B87C182-4E0A-4DD0-8358-8611C512E5D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391150" y="456352"/>
            <a:ext cx="3457805" cy="1491402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F948820B-1285-44CE-9DCB-C27DFF6CF76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50625" y="2705794"/>
            <a:ext cx="3457805" cy="1491402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A54E2D35-F696-44D2-B8CA-101E67BCF99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338047" y="2705793"/>
            <a:ext cx="3457805" cy="1491402"/>
          </a:xfrm>
          <a:prstGeom prst="rect">
            <a:avLst/>
          </a:prstGeom>
        </p:spPr>
      </p:pic>
      <p:sp>
        <p:nvSpPr>
          <p:cNvPr id="10" name="Google Shape;167;p27">
            <a:extLst>
              <a:ext uri="{FF2B5EF4-FFF2-40B4-BE49-F238E27FC236}">
                <a16:creationId xmlns:a16="http://schemas.microsoft.com/office/drawing/2014/main" id="{B014873F-8CC6-4778-BF13-DFD6C7F7966B}"/>
              </a:ext>
            </a:extLst>
          </p:cNvPr>
          <p:cNvSpPr/>
          <p:nvPr/>
        </p:nvSpPr>
        <p:spPr>
          <a:xfrm rot="16200000">
            <a:off x="7147963" y="440024"/>
            <a:ext cx="45719" cy="3665551"/>
          </a:xfrm>
          <a:prstGeom prst="rect">
            <a:avLst/>
          </a:prstGeom>
          <a:solidFill>
            <a:srgbClr val="0070C0">
              <a:alpha val="58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67;p27">
            <a:extLst>
              <a:ext uri="{FF2B5EF4-FFF2-40B4-BE49-F238E27FC236}">
                <a16:creationId xmlns:a16="http://schemas.microsoft.com/office/drawing/2014/main" id="{B2E8D59D-1CB3-4086-AA4A-839344FE9F91}"/>
              </a:ext>
            </a:extLst>
          </p:cNvPr>
          <p:cNvSpPr/>
          <p:nvPr/>
        </p:nvSpPr>
        <p:spPr>
          <a:xfrm>
            <a:off x="4600379" y="2749550"/>
            <a:ext cx="45719" cy="1192578"/>
          </a:xfrm>
          <a:prstGeom prst="rect">
            <a:avLst/>
          </a:prstGeom>
          <a:solidFill>
            <a:srgbClr val="0070C0">
              <a:alpha val="58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64;p27">
            <a:extLst>
              <a:ext uri="{FF2B5EF4-FFF2-40B4-BE49-F238E27FC236}">
                <a16:creationId xmlns:a16="http://schemas.microsoft.com/office/drawing/2014/main" id="{EBD99F9A-57D3-4D6C-94E7-602EFB5527A5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flipH="1">
            <a:off x="368849" y="481029"/>
            <a:ext cx="4121375" cy="11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Riportiamo in forma tabellare, la divisione in classi per ogni regressore ed i valori relativi a: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it-IT" b="1" dirty="0"/>
              <a:t>Centro di classe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it-IT" b="1" dirty="0"/>
              <a:t>Frequenze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it-IT" b="1" dirty="0"/>
              <a:t>Frequenze relative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it-IT" b="1" dirty="0"/>
              <a:t>Frequenze cumulate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it-IT" b="1" dirty="0"/>
              <a:t>Frequenze Relative Cumulate </a:t>
            </a:r>
          </a:p>
        </p:txBody>
      </p:sp>
      <p:sp>
        <p:nvSpPr>
          <p:cNvPr id="15" name="Google Shape;165;p27">
            <a:extLst>
              <a:ext uri="{FF2B5EF4-FFF2-40B4-BE49-F238E27FC236}">
                <a16:creationId xmlns:a16="http://schemas.microsoft.com/office/drawing/2014/main" id="{252EC3E7-A48D-4F56-BD9C-227506BCFCD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4860" y="-4906"/>
            <a:ext cx="4155744" cy="49245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dirty="0"/>
              <a:t>Distribuzione di frequenza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34387629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7"/>
          <p:cNvSpPr txBox="1">
            <a:spLocks noGrp="1"/>
          </p:cNvSpPr>
          <p:nvPr>
            <p:ph type="subTitle" idx="1"/>
          </p:nvPr>
        </p:nvSpPr>
        <p:spPr>
          <a:xfrm flipH="1">
            <a:off x="450625" y="619624"/>
            <a:ext cx="4121375" cy="11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Sono di seguito riportati gli istogrammi relativi ai vari regressori, ottenuti utilizzando sull’asse delle ordinate </a:t>
            </a:r>
            <a:r>
              <a:rPr lang="it-IT" b="1" dirty="0"/>
              <a:t>le frequenze relative.</a:t>
            </a:r>
            <a:r>
              <a:rPr lang="it-IT" dirty="0"/>
              <a:t>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Si è altresì deciso di sovrapporre all’istogramma classico, un </a:t>
            </a:r>
            <a:r>
              <a:rPr lang="it-IT" b="1" dirty="0">
                <a:effectLst/>
              </a:rPr>
              <a:t>istogramma</a:t>
            </a:r>
            <a:r>
              <a:rPr lang="it-IT" b="1" i="1" dirty="0">
                <a:effectLst/>
              </a:rPr>
              <a:t> </a:t>
            </a:r>
            <a:r>
              <a:rPr lang="it-IT" b="1" dirty="0">
                <a:effectLst/>
              </a:rPr>
              <a:t>perequato</a:t>
            </a:r>
            <a:r>
              <a:rPr lang="it-IT" b="1" i="1" dirty="0">
                <a:effectLst/>
              </a:rPr>
              <a:t> </a:t>
            </a:r>
            <a:r>
              <a:rPr lang="it-IT" dirty="0"/>
              <a:t>(</a:t>
            </a:r>
            <a:r>
              <a:rPr lang="it-IT" b="1" dirty="0">
                <a:effectLst/>
              </a:rPr>
              <a:t>in blu scuro</a:t>
            </a:r>
            <a:r>
              <a:rPr lang="it-IT" dirty="0"/>
              <a:t>).</a:t>
            </a:r>
            <a:endParaRPr b="1" dirty="0"/>
          </a:p>
        </p:txBody>
      </p:sp>
      <p:sp>
        <p:nvSpPr>
          <p:cNvPr id="165" name="Google Shape;165;p27"/>
          <p:cNvSpPr txBox="1">
            <a:spLocks noGrp="1"/>
          </p:cNvSpPr>
          <p:nvPr>
            <p:ph type="title"/>
          </p:nvPr>
        </p:nvSpPr>
        <p:spPr>
          <a:xfrm>
            <a:off x="362100" y="-4906"/>
            <a:ext cx="4094921" cy="89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dirty="0"/>
              <a:t>Distribuzione di frequenza</a:t>
            </a:r>
            <a:endParaRPr sz="2400" dirty="0"/>
          </a:p>
        </p:txBody>
      </p:sp>
      <p:sp>
        <p:nvSpPr>
          <p:cNvPr id="167" name="Google Shape;167;p27"/>
          <p:cNvSpPr/>
          <p:nvPr/>
        </p:nvSpPr>
        <p:spPr>
          <a:xfrm>
            <a:off x="0" y="-4906"/>
            <a:ext cx="362100" cy="1988700"/>
          </a:xfrm>
          <a:prstGeom prst="rect">
            <a:avLst/>
          </a:prstGeom>
          <a:solidFill>
            <a:srgbClr val="0070C0">
              <a:alpha val="58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2B87C182-4E0A-4DD0-8358-8611C512E5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1150" y="164712"/>
            <a:ext cx="3457805" cy="2074683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F948820B-1285-44CE-9DCB-C27DFF6CF76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50625" y="2414154"/>
            <a:ext cx="3457805" cy="2074683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A54E2D35-F696-44D2-B8CA-101E67BCF99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338047" y="2414153"/>
            <a:ext cx="3457805" cy="2074683"/>
          </a:xfrm>
          <a:prstGeom prst="rect">
            <a:avLst/>
          </a:prstGeom>
        </p:spPr>
      </p:pic>
      <p:sp>
        <p:nvSpPr>
          <p:cNvPr id="10" name="Google Shape;167;p27">
            <a:extLst>
              <a:ext uri="{FF2B5EF4-FFF2-40B4-BE49-F238E27FC236}">
                <a16:creationId xmlns:a16="http://schemas.microsoft.com/office/drawing/2014/main" id="{B014873F-8CC6-4778-BF13-DFD6C7F7966B}"/>
              </a:ext>
            </a:extLst>
          </p:cNvPr>
          <p:cNvSpPr/>
          <p:nvPr/>
        </p:nvSpPr>
        <p:spPr>
          <a:xfrm rot="16200000">
            <a:off x="7147963" y="440024"/>
            <a:ext cx="45719" cy="3665551"/>
          </a:xfrm>
          <a:prstGeom prst="rect">
            <a:avLst/>
          </a:prstGeom>
          <a:solidFill>
            <a:srgbClr val="0070C0">
              <a:alpha val="58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67;p27">
            <a:extLst>
              <a:ext uri="{FF2B5EF4-FFF2-40B4-BE49-F238E27FC236}">
                <a16:creationId xmlns:a16="http://schemas.microsoft.com/office/drawing/2014/main" id="{B2E8D59D-1CB3-4086-AA4A-839344FE9F91}"/>
              </a:ext>
            </a:extLst>
          </p:cNvPr>
          <p:cNvSpPr/>
          <p:nvPr/>
        </p:nvSpPr>
        <p:spPr>
          <a:xfrm>
            <a:off x="4600379" y="2749550"/>
            <a:ext cx="45719" cy="1192578"/>
          </a:xfrm>
          <a:prstGeom prst="rect">
            <a:avLst/>
          </a:prstGeom>
          <a:solidFill>
            <a:srgbClr val="0070C0">
              <a:alpha val="58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589767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7"/>
          <p:cNvSpPr txBox="1">
            <a:spLocks noGrp="1"/>
          </p:cNvSpPr>
          <p:nvPr>
            <p:ph type="subTitle" idx="1"/>
          </p:nvPr>
        </p:nvSpPr>
        <p:spPr>
          <a:xfrm flipH="1">
            <a:off x="4743390" y="737153"/>
            <a:ext cx="4121375" cy="11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Si è scelto di inserire dei </a:t>
            </a:r>
            <a:r>
              <a:rPr lang="it-IT" b="1" i="1" dirty="0">
                <a:effectLst/>
              </a:rPr>
              <a:t>ticks</a:t>
            </a:r>
            <a:r>
              <a:rPr lang="it-IT" dirty="0"/>
              <a:t> (segni verticali,</a:t>
            </a:r>
            <a:r>
              <a:rPr lang="it-IT" b="1" dirty="0">
                <a:effectLst/>
              </a:rPr>
              <a:t> in grigio</a:t>
            </a:r>
            <a:r>
              <a:rPr lang="it-IT" dirty="0"/>
              <a:t>) sull’asse delle ascisse in corrispondenza delle modalità osservate, in modo da preservare la localizzazione dei dati originaria.</a:t>
            </a:r>
            <a:endParaRPr lang="it-IT" b="1" dirty="0"/>
          </a:p>
        </p:txBody>
      </p:sp>
      <p:sp>
        <p:nvSpPr>
          <p:cNvPr id="165" name="Google Shape;165;p27"/>
          <p:cNvSpPr txBox="1">
            <a:spLocks noGrp="1"/>
          </p:cNvSpPr>
          <p:nvPr>
            <p:ph type="title"/>
          </p:nvPr>
        </p:nvSpPr>
        <p:spPr>
          <a:xfrm>
            <a:off x="4600379" y="-4906"/>
            <a:ext cx="4155744" cy="89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dirty="0"/>
              <a:t>Distribuzione di frequenza</a:t>
            </a:r>
            <a:endParaRPr sz="2400" dirty="0"/>
          </a:p>
        </p:txBody>
      </p:sp>
      <p:sp>
        <p:nvSpPr>
          <p:cNvPr id="167" name="Google Shape;167;p27"/>
          <p:cNvSpPr/>
          <p:nvPr/>
        </p:nvSpPr>
        <p:spPr>
          <a:xfrm>
            <a:off x="8782050" y="-4906"/>
            <a:ext cx="362100" cy="1988700"/>
          </a:xfrm>
          <a:prstGeom prst="rect">
            <a:avLst/>
          </a:prstGeom>
          <a:solidFill>
            <a:srgbClr val="0070C0">
              <a:alpha val="58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2B87C182-4E0A-4DD0-8358-8611C512E5D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12750" y="164712"/>
            <a:ext cx="3457805" cy="2074683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F948820B-1285-44CE-9DCB-C27DFF6CF76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50625" y="2414154"/>
            <a:ext cx="3457805" cy="2074683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A54E2D35-F696-44D2-B8CA-101E67BCF99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338047" y="2414153"/>
            <a:ext cx="3457805" cy="2074683"/>
          </a:xfrm>
          <a:prstGeom prst="rect">
            <a:avLst/>
          </a:prstGeom>
        </p:spPr>
      </p:pic>
      <p:sp>
        <p:nvSpPr>
          <p:cNvPr id="10" name="Google Shape;167;p27">
            <a:extLst>
              <a:ext uri="{FF2B5EF4-FFF2-40B4-BE49-F238E27FC236}">
                <a16:creationId xmlns:a16="http://schemas.microsoft.com/office/drawing/2014/main" id="{B014873F-8CC6-4778-BF13-DFD6C7F7966B}"/>
              </a:ext>
            </a:extLst>
          </p:cNvPr>
          <p:cNvSpPr/>
          <p:nvPr/>
        </p:nvSpPr>
        <p:spPr>
          <a:xfrm rot="16200000">
            <a:off x="2423563" y="440024"/>
            <a:ext cx="45719" cy="3665551"/>
          </a:xfrm>
          <a:prstGeom prst="rect">
            <a:avLst/>
          </a:prstGeom>
          <a:solidFill>
            <a:srgbClr val="0070C0">
              <a:alpha val="58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67;p27">
            <a:extLst>
              <a:ext uri="{FF2B5EF4-FFF2-40B4-BE49-F238E27FC236}">
                <a16:creationId xmlns:a16="http://schemas.microsoft.com/office/drawing/2014/main" id="{B2E8D59D-1CB3-4086-AA4A-839344FE9F91}"/>
              </a:ext>
            </a:extLst>
          </p:cNvPr>
          <p:cNvSpPr/>
          <p:nvPr/>
        </p:nvSpPr>
        <p:spPr>
          <a:xfrm>
            <a:off x="4600379" y="2749550"/>
            <a:ext cx="45719" cy="1192578"/>
          </a:xfrm>
          <a:prstGeom prst="rect">
            <a:avLst/>
          </a:prstGeom>
          <a:solidFill>
            <a:srgbClr val="0070C0">
              <a:alpha val="58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47858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8"/>
          <p:cNvSpPr txBox="1">
            <a:spLocks noGrp="1"/>
          </p:cNvSpPr>
          <p:nvPr>
            <p:ph type="ctrTitle" idx="6"/>
          </p:nvPr>
        </p:nvSpPr>
        <p:spPr>
          <a:xfrm>
            <a:off x="0" y="-40479"/>
            <a:ext cx="564515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Distribuzione di frequenza cumulata</a:t>
            </a:r>
            <a:endParaRPr dirty="0"/>
          </a:p>
        </p:txBody>
      </p:sp>
      <p:sp>
        <p:nvSpPr>
          <p:cNvPr id="175" name="Google Shape;175;p28"/>
          <p:cNvSpPr/>
          <p:nvPr/>
        </p:nvSpPr>
        <p:spPr>
          <a:xfrm>
            <a:off x="0" y="4197300"/>
            <a:ext cx="9144000" cy="9462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28"/>
          <p:cNvSpPr txBox="1">
            <a:spLocks noGrp="1"/>
          </p:cNvSpPr>
          <p:nvPr>
            <p:ph type="subTitle" idx="5"/>
          </p:nvPr>
        </p:nvSpPr>
        <p:spPr>
          <a:xfrm>
            <a:off x="0" y="4243646"/>
            <a:ext cx="8593250" cy="8535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solidFill>
                  <a:schemeClr val="lt1"/>
                </a:solidFill>
              </a:rPr>
              <a:t>Ottenuta mediante l’ </a:t>
            </a:r>
            <a:r>
              <a:rPr lang="it-IT" i="1" dirty="0" err="1">
                <a:solidFill>
                  <a:schemeClr val="lt1"/>
                </a:solidFill>
              </a:rPr>
              <a:t>ecdf</a:t>
            </a:r>
            <a:r>
              <a:rPr lang="it-IT" dirty="0">
                <a:solidFill>
                  <a:schemeClr val="lt1"/>
                </a:solidFill>
              </a:rPr>
              <a:t> dei rispettivi campi del dataset.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180" name="Google Shape;180;p28"/>
          <p:cNvSpPr txBox="1">
            <a:spLocks noGrp="1"/>
          </p:cNvSpPr>
          <p:nvPr>
            <p:ph type="ctrTitle" idx="2"/>
          </p:nvPr>
        </p:nvSpPr>
        <p:spPr>
          <a:xfrm>
            <a:off x="4213664" y="842025"/>
            <a:ext cx="26979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chemeClr val="lt1"/>
                </a:solidFill>
              </a:rPr>
              <a:t>INDUSTRIAL BUILDINGS</a:t>
            </a:r>
            <a:endParaRPr dirty="0">
              <a:solidFill>
                <a:schemeClr val="lt1"/>
              </a:solidFill>
            </a:endParaRPr>
          </a:p>
        </p:txBody>
      </p:sp>
      <p:pic>
        <p:nvPicPr>
          <p:cNvPr id="15" name="Immagine 14">
            <a:extLst>
              <a:ext uri="{FF2B5EF4-FFF2-40B4-BE49-F238E27FC236}">
                <a16:creationId xmlns:a16="http://schemas.microsoft.com/office/drawing/2014/main" id="{5525DEDB-7ADF-4622-9249-25366B9554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900" y="578710"/>
            <a:ext cx="2707900" cy="1624740"/>
          </a:xfrm>
          <a:prstGeom prst="rect">
            <a:avLst/>
          </a:prstGeom>
        </p:spPr>
      </p:pic>
      <p:pic>
        <p:nvPicPr>
          <p:cNvPr id="30" name="Immagine 29">
            <a:extLst>
              <a:ext uri="{FF2B5EF4-FFF2-40B4-BE49-F238E27FC236}">
                <a16:creationId xmlns:a16="http://schemas.microsoft.com/office/drawing/2014/main" id="{2F2AFA18-F428-4773-8B5B-20806F88556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195578" y="578710"/>
            <a:ext cx="2707900" cy="1624740"/>
          </a:xfrm>
          <a:prstGeom prst="rect">
            <a:avLst/>
          </a:prstGeom>
        </p:spPr>
      </p:pic>
      <p:pic>
        <p:nvPicPr>
          <p:cNvPr id="31" name="Immagine 30">
            <a:extLst>
              <a:ext uri="{FF2B5EF4-FFF2-40B4-BE49-F238E27FC236}">
                <a16:creationId xmlns:a16="http://schemas.microsoft.com/office/drawing/2014/main" id="{F4C0ADA0-17BA-4183-9731-0215120AECA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6291256" y="578710"/>
            <a:ext cx="2707900" cy="1624740"/>
          </a:xfrm>
          <a:prstGeom prst="rect">
            <a:avLst/>
          </a:prstGeom>
        </p:spPr>
      </p:pic>
      <p:pic>
        <p:nvPicPr>
          <p:cNvPr id="32" name="Immagine 31">
            <a:extLst>
              <a:ext uri="{FF2B5EF4-FFF2-40B4-BE49-F238E27FC236}">
                <a16:creationId xmlns:a16="http://schemas.microsoft.com/office/drawing/2014/main" id="{CF2458EE-F5FE-414E-A35B-C7AA60397FC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99900" y="2276338"/>
            <a:ext cx="2707900" cy="1624740"/>
          </a:xfrm>
          <a:prstGeom prst="rect">
            <a:avLst/>
          </a:prstGeom>
        </p:spPr>
      </p:pic>
      <p:pic>
        <p:nvPicPr>
          <p:cNvPr id="33" name="Immagine 32">
            <a:extLst>
              <a:ext uri="{FF2B5EF4-FFF2-40B4-BE49-F238E27FC236}">
                <a16:creationId xmlns:a16="http://schemas.microsoft.com/office/drawing/2014/main" id="{FEA48E37-967B-44A0-BFB2-42D6B66AEA1E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3195578" y="2276338"/>
            <a:ext cx="2707900" cy="1624740"/>
          </a:xfrm>
          <a:prstGeom prst="rect">
            <a:avLst/>
          </a:prstGeom>
        </p:spPr>
      </p:pic>
      <p:pic>
        <p:nvPicPr>
          <p:cNvPr id="34" name="Immagine 33">
            <a:extLst>
              <a:ext uri="{FF2B5EF4-FFF2-40B4-BE49-F238E27FC236}">
                <a16:creationId xmlns:a16="http://schemas.microsoft.com/office/drawing/2014/main" id="{CC181323-EAA9-42DC-AF21-654965F7EE9D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6291256" y="2276338"/>
            <a:ext cx="2707900" cy="1624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2097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40"/>
          <p:cNvSpPr txBox="1">
            <a:spLocks noGrp="1"/>
          </p:cNvSpPr>
          <p:nvPr>
            <p:ph type="ctrTitle"/>
          </p:nvPr>
        </p:nvSpPr>
        <p:spPr>
          <a:xfrm>
            <a:off x="0" y="95250"/>
            <a:ext cx="6597651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Indici di tendenza centrale</a:t>
            </a:r>
            <a:endParaRPr dirty="0"/>
          </a:p>
        </p:txBody>
      </p:sp>
      <p:pic>
        <p:nvPicPr>
          <p:cNvPr id="4" name="Immagine 3" descr="Immagine che contiene tavolo&#10;&#10;Descrizione generata automaticamente">
            <a:extLst>
              <a:ext uri="{FF2B5EF4-FFF2-40B4-BE49-F238E27FC236}">
                <a16:creationId xmlns:a16="http://schemas.microsoft.com/office/drawing/2014/main" id="{E33B108A-2CEF-426E-9F1A-07A76AD873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205" y="904442"/>
            <a:ext cx="7569589" cy="292115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Engineering Project Proposal by Slidesgo">
  <a:themeElements>
    <a:clrScheme name="Simple Light">
      <a:dk1>
        <a:srgbClr val="434343"/>
      </a:dk1>
      <a:lt1>
        <a:srgbClr val="FFFFFF"/>
      </a:lt1>
      <a:dk2>
        <a:srgbClr val="595959"/>
      </a:dk2>
      <a:lt2>
        <a:srgbClr val="EEEEEE"/>
      </a:lt2>
      <a:accent1>
        <a:srgbClr val="908269"/>
      </a:accent1>
      <a:accent2>
        <a:srgbClr val="212121"/>
      </a:accent2>
      <a:accent3>
        <a:srgbClr val="CFC3AC"/>
      </a:accent3>
      <a:accent4>
        <a:srgbClr val="976E26"/>
      </a:accent4>
      <a:accent5>
        <a:srgbClr val="927D59"/>
      </a:accent5>
      <a:accent6>
        <a:srgbClr val="584F3E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1266</TotalTime>
  <Words>1641</Words>
  <Application>Microsoft Office PowerPoint</Application>
  <PresentationFormat>Presentazione su schermo (16:9)</PresentationFormat>
  <Paragraphs>167</Paragraphs>
  <Slides>34</Slides>
  <Notes>34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7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34</vt:i4>
      </vt:variant>
    </vt:vector>
  </HeadingPairs>
  <TitlesOfParts>
    <vt:vector size="42" baseType="lpstr">
      <vt:lpstr>Arial</vt:lpstr>
      <vt:lpstr>Cambria Math</vt:lpstr>
      <vt:lpstr>Fira Sans Extra Condensed Medium</vt:lpstr>
      <vt:lpstr>Catamaran Light</vt:lpstr>
      <vt:lpstr>Catamaran ExtraLight</vt:lpstr>
      <vt:lpstr>Roboto</vt:lpstr>
      <vt:lpstr>Livvic</vt:lpstr>
      <vt:lpstr>Engineering Project Proposal by Slidesgo</vt:lpstr>
      <vt:lpstr>Progetto Statistica Applicata</vt:lpstr>
      <vt:lpstr>Il nostro obbiettivo</vt:lpstr>
      <vt:lpstr>Project Roadmap</vt:lpstr>
      <vt:lpstr>Distribuzione di frequenza</vt:lpstr>
      <vt:lpstr>Distribuzione di frequenza</vt:lpstr>
      <vt:lpstr>Distribuzione di frequenza</vt:lpstr>
      <vt:lpstr>Distribuzione di frequenza</vt:lpstr>
      <vt:lpstr>Distribuzione di frequenza cumulata</vt:lpstr>
      <vt:lpstr>Indici di tendenza centrale</vt:lpstr>
      <vt:lpstr>Box Plot</vt:lpstr>
      <vt:lpstr>Indice di dispersione</vt:lpstr>
      <vt:lpstr>Analisi di correlazione</vt:lpstr>
      <vt:lpstr>Analisi di correlazione</vt:lpstr>
      <vt:lpstr>Conclusioni tratte dall’analisi di correlazione</vt:lpstr>
      <vt:lpstr>Scatter Plot</vt:lpstr>
      <vt:lpstr>Alcuni Scatter Plot nel dettaglio</vt:lpstr>
      <vt:lpstr>Alcuni Scatter Plot nel dettaglio</vt:lpstr>
      <vt:lpstr>Alcuni Scatter Plot nel dettaglio</vt:lpstr>
      <vt:lpstr>Analisi di Regressione</vt:lpstr>
      <vt:lpstr>Analisi del risultato</vt:lpstr>
      <vt:lpstr>Relazione fra processi e prestazioni del calcolatore</vt:lpstr>
      <vt:lpstr>Analisi di Regressione</vt:lpstr>
      <vt:lpstr>Analisi del risultato</vt:lpstr>
      <vt:lpstr>Analisi di Regressione</vt:lpstr>
      <vt:lpstr>Stima dei parametri e loro intervalli di confidenza</vt:lpstr>
      <vt:lpstr>Presentazione standard di PowerPoint</vt:lpstr>
      <vt:lpstr>Presentazione standard di PowerPoint</vt:lpstr>
      <vt:lpstr>Analisi del risultato</vt:lpstr>
      <vt:lpstr>Analisi dei residui</vt:lpstr>
      <vt:lpstr>Analisi dei residui</vt:lpstr>
      <vt:lpstr>Scelta del modello tramite regressione Stepwise </vt:lpstr>
      <vt:lpstr>Indice AIC sul nostro modello</vt:lpstr>
      <vt:lpstr>Un’ ultima considerazione</vt:lpstr>
      <vt:lpstr>Fine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Statistica Applicata Progetto</dc:title>
  <dc:creator>teodo</dc:creator>
  <cp:lastModifiedBy>ANTONIO BOVE</cp:lastModifiedBy>
  <cp:revision>9</cp:revision>
  <dcterms:modified xsi:type="dcterms:W3CDTF">2022-01-25T08:49:29Z</dcterms:modified>
</cp:coreProperties>
</file>